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916" r:id="rId2"/>
    <p:sldId id="1495" r:id="rId3"/>
    <p:sldId id="1718"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719" r:id="rId28"/>
    <p:sldId id="1508" r:id="rId29"/>
    <p:sldId id="1692" r:id="rId30"/>
    <p:sldId id="1608" r:id="rId31"/>
    <p:sldId id="1610" r:id="rId32"/>
    <p:sldId id="1684" r:id="rId33"/>
    <p:sldId id="1685" r:id="rId34"/>
    <p:sldId id="1686" r:id="rId35"/>
    <p:sldId id="1687" r:id="rId36"/>
    <p:sldId id="1688" r:id="rId37"/>
    <p:sldId id="1549" r:id="rId38"/>
    <p:sldId id="1476" r:id="rId39"/>
    <p:sldId id="1547" r:id="rId40"/>
    <p:sldId id="1546" r:id="rId41"/>
    <p:sldId id="1556" r:id="rId42"/>
    <p:sldId id="1545" r:id="rId43"/>
    <p:sldId id="1560" r:id="rId44"/>
    <p:sldId id="1489" r:id="rId45"/>
    <p:sldId id="1565" r:id="rId46"/>
    <p:sldId id="1656" r:id="rId47"/>
    <p:sldId id="1568" r:id="rId48"/>
    <p:sldId id="1581" r:id="rId49"/>
    <p:sldId id="1657" r:id="rId50"/>
    <p:sldId id="1589" r:id="rId51"/>
    <p:sldId id="1720" r:id="rId52"/>
    <p:sldId id="1693" r:id="rId53"/>
    <p:sldId id="1694" r:id="rId54"/>
    <p:sldId id="1621" r:id="rId55"/>
    <p:sldId id="1652" r:id="rId56"/>
    <p:sldId id="1651" r:id="rId57"/>
    <p:sldId id="1696" r:id="rId58"/>
    <p:sldId id="1698" r:id="rId59"/>
    <p:sldId id="1702" r:id="rId60"/>
    <p:sldId id="1587" r:id="rId61"/>
    <p:sldId id="1701" r:id="rId62"/>
    <p:sldId id="1717" r:id="rId63"/>
    <p:sldId id="1700" r:id="rId64"/>
    <p:sldId id="1699" r:id="rId65"/>
    <p:sldId id="1703" r:id="rId66"/>
    <p:sldId id="1681" r:id="rId67"/>
    <p:sldId id="1682" r:id="rId68"/>
    <p:sldId id="1683" r:id="rId69"/>
    <p:sldId id="1713" r:id="rId70"/>
    <p:sldId id="1704" r:id="rId71"/>
    <p:sldId id="1705" r:id="rId72"/>
    <p:sldId id="1706" r:id="rId73"/>
    <p:sldId id="1710" r:id="rId74"/>
    <p:sldId id="1721" r:id="rId75"/>
    <p:sldId id="1707" r:id="rId76"/>
    <p:sldId id="1708" r:id="rId77"/>
    <p:sldId id="1709" r:id="rId78"/>
    <p:sldId id="1558" r:id="rId79"/>
    <p:sldId id="1715" r:id="rId80"/>
    <p:sldId id="1714" r:id="rId81"/>
    <p:sldId id="1691" r:id="rId82"/>
    <p:sldId id="1716" r:id="rId83"/>
    <p:sldId id="1609" r:id="rId84"/>
    <p:sldId id="1635" r:id="rId85"/>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88398" autoAdjust="0"/>
  </p:normalViewPr>
  <p:slideViewPr>
    <p:cSldViewPr>
      <p:cViewPr varScale="1">
        <p:scale>
          <a:sx n="64" d="100"/>
          <a:sy n="64" d="100"/>
        </p:scale>
        <p:origin x="2028" y="90"/>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2/12/2020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2/12/2020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29</a:t>
            </a:fld>
            <a:endParaRPr lang="en-SG"/>
          </a:p>
        </p:txBody>
      </p:sp>
    </p:spTree>
    <p:extLst>
      <p:ext uri="{BB962C8B-B14F-4D97-AF65-F5344CB8AC3E}">
        <p14:creationId xmlns:p14="http://schemas.microsoft.com/office/powerpoint/2010/main" val="4090430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31</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60</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61</a:t>
            </a:fld>
            <a:endParaRPr lang="en-US"/>
          </a:p>
        </p:txBody>
      </p:sp>
    </p:spTree>
    <p:extLst>
      <p:ext uri="{BB962C8B-B14F-4D97-AF65-F5344CB8AC3E}">
        <p14:creationId xmlns:p14="http://schemas.microsoft.com/office/powerpoint/2010/main" val="377097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62</a:t>
            </a:fld>
            <a:endParaRPr lang="en-US"/>
          </a:p>
        </p:txBody>
      </p:sp>
    </p:spTree>
    <p:extLst>
      <p:ext uri="{BB962C8B-B14F-4D97-AF65-F5344CB8AC3E}">
        <p14:creationId xmlns:p14="http://schemas.microsoft.com/office/powerpoint/2010/main" val="77049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63</a:t>
            </a:fld>
            <a:endParaRPr lang="en-US"/>
          </a:p>
        </p:txBody>
      </p:sp>
    </p:spTree>
    <p:extLst>
      <p:ext uri="{BB962C8B-B14F-4D97-AF65-F5344CB8AC3E}">
        <p14:creationId xmlns:p14="http://schemas.microsoft.com/office/powerpoint/2010/main" val="2997123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64</a:t>
            </a:fld>
            <a:endParaRPr lang="en-US"/>
          </a:p>
        </p:txBody>
      </p:sp>
    </p:spTree>
    <p:extLst>
      <p:ext uri="{BB962C8B-B14F-4D97-AF65-F5344CB8AC3E}">
        <p14:creationId xmlns:p14="http://schemas.microsoft.com/office/powerpoint/2010/main" val="30624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78</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81</a:t>
            </a:fld>
            <a:endParaRPr lang="en-SG" dirty="0"/>
          </a:p>
        </p:txBody>
      </p:sp>
    </p:spTree>
    <p:extLst>
      <p:ext uri="{BB962C8B-B14F-4D97-AF65-F5344CB8AC3E}">
        <p14:creationId xmlns:p14="http://schemas.microsoft.com/office/powerpoint/2010/main" val="642167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84</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deref/http%3A%2F%2Fdx.doi.org%2F10.3390%2Finfo8040140"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pository.cam.ac.uk/handle/1810/27545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steverozen/mSigHd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6" Type="http://schemas.openxmlformats.org/officeDocument/2006/relationships/hyperlink" Target="https://doi.org/10.1038/s41586-020-1943-3" TargetMode="External"/><Relationship Id="rId5" Type="http://schemas.openxmlformats.org/officeDocument/2006/relationships/hyperlink" Target="http://dx.doi.org/10.1016/j.celrep.2012.12.008" TargetMode="External"/><Relationship Id="rId4" Type="http://schemas.openxmlformats.org/officeDocument/2006/relationships/hyperlink" Target="https://osf.io/t6j7u/wiki/3.%20Using%20the%20Tool%20-%20Outpu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hyperlink" Target="https://doi.org/10.1038/s41586-020-1943-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a:t> 2020</a:t>
            </a:r>
            <a:endParaRPr lang="en-US" sz="2400" dirty="0"/>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A4D40C-DC2B-4BCD-800C-BAF488109475}"/>
              </a:ext>
            </a:extLst>
          </p:cNvPr>
          <p:cNvSpPr txBox="1"/>
          <p:nvPr/>
        </p:nvSpPr>
        <p:spPr>
          <a:xfrm>
            <a:off x="7003247" y="3013501"/>
            <a:ext cx="3468706" cy="830997"/>
          </a:xfrm>
          <a:prstGeom prst="rect">
            <a:avLst/>
          </a:prstGeom>
          <a:noFill/>
        </p:spPr>
        <p:txBody>
          <a:bodyPr wrap="none" rtlCol="0">
            <a:spAutoFit/>
          </a:bodyPr>
          <a:lstStyle/>
          <a:p>
            <a:r>
              <a:rPr lang="en-SG" sz="2400" dirty="0"/>
              <a:t>Urothelial cancer in ureter</a:t>
            </a:r>
          </a:p>
          <a:p>
            <a:r>
              <a:rPr lang="en-SG" sz="2400" dirty="0"/>
              <a:t>(tube that drains kidney)</a:t>
            </a:r>
          </a:p>
        </p:txBody>
      </p:sp>
    </p:spTree>
    <p:extLst>
      <p:ext uri="{BB962C8B-B14F-4D97-AF65-F5344CB8AC3E}">
        <p14:creationId xmlns:p14="http://schemas.microsoft.com/office/powerpoint/2010/main" val="363434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Our focus will be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838200" y="83882"/>
            <a:ext cx="9144000" cy="929670"/>
          </a:xfrm>
        </p:spPr>
        <p:txBody>
          <a:bodyPr>
            <a:normAutofit fontScale="90000"/>
          </a:bodyPr>
          <a:lstStyle/>
          <a:p>
            <a:pPr algn="l"/>
            <a:r>
              <a:rPr lang="en-US" sz="3200" dirty="0"/>
              <a:t>3 years ago: </a:t>
            </a:r>
            <a:br>
              <a:rPr lang="en-US" sz="3200" dirty="0"/>
            </a:br>
            <a:r>
              <a:rPr lang="en-US" sz="3200" dirty="0"/>
              <a:t>Mutational signatures showed 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but AA in liver cancer there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27</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3200400"/>
            <a:ext cx="11506200" cy="1295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0" y="23622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371678"/>
            <a:ext cx="11506200" cy="8461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473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28</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
        <p:nvSpPr>
          <p:cNvPr id="5" name="Rectangle 4">
            <a:extLst>
              <a:ext uri="{FF2B5EF4-FFF2-40B4-BE49-F238E27FC236}">
                <a16:creationId xmlns:a16="http://schemas.microsoft.com/office/drawing/2014/main" id="{9BF95C40-1C22-4A4F-A205-452589AADC50}"/>
              </a:ext>
            </a:extLst>
          </p:cNvPr>
          <p:cNvSpPr/>
          <p:nvPr/>
        </p:nvSpPr>
        <p:spPr>
          <a:xfrm>
            <a:off x="381000" y="2895600"/>
            <a:ext cx="10744200" cy="3505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a:extLst>
              <a:ext uri="{FF2B5EF4-FFF2-40B4-BE49-F238E27FC236}">
                <a16:creationId xmlns:a16="http://schemas.microsoft.com/office/drawing/2014/main" id="{31E8C6DF-C9A6-4A38-BD79-D96F4D3BC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7" y="990600"/>
            <a:ext cx="914400" cy="914400"/>
          </a:xfrm>
          <a:prstGeom prst="rect">
            <a:avLst/>
          </a:prstGeom>
        </p:spPr>
      </p:pic>
    </p:spTree>
    <p:extLst>
      <p:ext uri="{BB962C8B-B14F-4D97-AF65-F5344CB8AC3E}">
        <p14:creationId xmlns:p14="http://schemas.microsoft.com/office/powerpoint/2010/main" val="379816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2362200"/>
            <a:ext cx="11506200" cy="2133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15444" y="178308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8682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448800" cy="1096962"/>
          </a:xfrm>
        </p:spPr>
        <p:txBody>
          <a:bodyPr/>
          <a:lstStyle/>
          <a:p>
            <a:pPr algn="l"/>
            <a:r>
              <a:rPr lang="en-US" sz="3600" dirty="0"/>
              <a:t>Many signatures have been extracted and many have been confirmed by additional evidence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30</a:t>
            </a:fld>
            <a:endParaRPr lang="en-US" dirty="0"/>
          </a:p>
        </p:txBody>
      </p:sp>
      <p:pic>
        <p:nvPicPr>
          <p:cNvPr id="5" name="Picture 4"/>
          <p:cNvPicPr>
            <a:picLocks noChangeAspect="1"/>
          </p:cNvPicPr>
          <p:nvPr/>
        </p:nvPicPr>
        <p:blipFill rotWithShape="1">
          <a:blip r:embed="rId2"/>
          <a:srcRect l="1853" t="11429" r="9039" b="11135"/>
          <a:stretch/>
        </p:blipFill>
        <p:spPr>
          <a:xfrm>
            <a:off x="381000" y="1219200"/>
            <a:ext cx="8879064" cy="4800600"/>
          </a:xfrm>
          <a:prstGeom prst="rect">
            <a:avLst/>
          </a:prstGeom>
        </p:spPr>
      </p:pic>
      <p:sp>
        <p:nvSpPr>
          <p:cNvPr id="6" name="TextBox 5"/>
          <p:cNvSpPr txBox="1"/>
          <p:nvPr/>
        </p:nvSpPr>
        <p:spPr>
          <a:xfrm>
            <a:off x="9448800" y="2667000"/>
            <a:ext cx="1821204" cy="1415772"/>
          </a:xfrm>
          <a:prstGeom prst="rect">
            <a:avLst/>
          </a:prstGeom>
          <a:noFill/>
        </p:spPr>
        <p:txBody>
          <a:bodyPr wrap="none" rtlCol="0">
            <a:spAutoFit/>
          </a:bodyPr>
          <a:lstStyle/>
          <a:p>
            <a:r>
              <a:rPr lang="en-US" sz="6600" dirty="0"/>
              <a:t>…</a:t>
            </a:r>
            <a:r>
              <a:rPr lang="en-US" dirty="0"/>
              <a:t> </a:t>
            </a:r>
          </a:p>
          <a:p>
            <a:r>
              <a:rPr lang="en-US" sz="2000" dirty="0"/>
              <a:t>and many more</a:t>
            </a:r>
          </a:p>
        </p:txBody>
      </p:sp>
      <p:sp>
        <p:nvSpPr>
          <p:cNvPr id="7" name="TextBox 6"/>
          <p:cNvSpPr txBox="1"/>
          <p:nvPr/>
        </p:nvSpPr>
        <p:spPr>
          <a:xfrm>
            <a:off x="7315200" y="5715000"/>
            <a:ext cx="4724399" cy="954107"/>
          </a:xfrm>
          <a:prstGeom prst="rect">
            <a:avLst/>
          </a:prstGeom>
          <a:solidFill>
            <a:schemeClr val="bg1"/>
          </a:solidFill>
        </p:spPr>
        <p:txBody>
          <a:bodyPr wrap="square" rtlCol="0">
            <a:spAutoFit/>
          </a:bodyPr>
          <a:lstStyle/>
          <a:p>
            <a:r>
              <a:rPr lang="en-US" sz="1400" dirty="0">
                <a:hlinkClick r:id="rId3"/>
              </a:rPr>
              <a:t>https://cancer.sanger.ac.uk/cosmic/signatures/index.tt</a:t>
            </a:r>
            <a:r>
              <a:rPr lang="en-US" sz="1400" dirty="0"/>
              <a:t> from A</a:t>
            </a:r>
            <a:r>
              <a:rPr lang="en-US" sz="1400" b="0" i="0" dirty="0">
                <a:solidFill>
                  <a:srgbClr val="222222"/>
                </a:solidFill>
                <a:effectLst/>
              </a:rPr>
              <a:t>lexandrov, </a:t>
            </a:r>
            <a:r>
              <a:rPr lang="en-US" sz="1400" b="0" i="0" dirty="0" err="1">
                <a:solidFill>
                  <a:srgbClr val="222222"/>
                </a:solidFill>
                <a:effectLst/>
              </a:rPr>
              <a:t>L.B</a:t>
            </a:r>
            <a:r>
              <a:rPr lang="en-US" sz="1400" b="0" i="0" dirty="0">
                <a:solidFill>
                  <a:srgbClr val="222222"/>
                </a:solidFill>
                <a:effectLst/>
              </a:rPr>
              <a:t>., Kim, J., Haradhvala, N.J. </a:t>
            </a:r>
            <a:r>
              <a:rPr lang="en-US" sz="1400" b="0" i="1" dirty="0">
                <a:solidFill>
                  <a:srgbClr val="222222"/>
                </a:solidFill>
                <a:effectLst/>
              </a:rPr>
              <a:t>et al.</a:t>
            </a:r>
            <a:r>
              <a:rPr lang="en-US" sz="1400" b="0" i="0" dirty="0">
                <a:solidFill>
                  <a:srgbClr val="222222"/>
                </a:solidFill>
                <a:effectLst/>
              </a:rPr>
              <a:t> The repertoire of mutational signatures in human cancer. </a:t>
            </a:r>
            <a:r>
              <a:rPr lang="en-US" sz="1400" b="0" i="1" dirty="0">
                <a:solidFill>
                  <a:srgbClr val="222222"/>
                </a:solidFill>
                <a:effectLst/>
              </a:rPr>
              <a:t>Nature</a:t>
            </a:r>
            <a:r>
              <a:rPr lang="en-US" sz="1400" b="0" i="0" dirty="0">
                <a:solidFill>
                  <a:srgbClr val="222222"/>
                </a:solidFill>
                <a:effectLst/>
              </a:rPr>
              <a:t> </a:t>
            </a:r>
            <a:r>
              <a:rPr lang="en-US" sz="1400" b="1" i="0" dirty="0">
                <a:solidFill>
                  <a:srgbClr val="222222"/>
                </a:solidFill>
                <a:effectLst/>
              </a:rPr>
              <a:t>578, </a:t>
            </a:r>
            <a:r>
              <a:rPr lang="en-US" sz="1400" b="0" i="0" dirty="0">
                <a:solidFill>
                  <a:srgbClr val="222222"/>
                </a:solidFill>
                <a:effectLst/>
              </a:rPr>
              <a:t>94–101 (2020) https://doi.org/10.1038/s41586-020-1943-3</a:t>
            </a:r>
            <a:endParaRPr lang="en-US" sz="1400" dirty="0"/>
          </a:p>
        </p:txBody>
      </p:sp>
    </p:spTree>
    <p:extLst>
      <p:ext uri="{BB962C8B-B14F-4D97-AF65-F5344CB8AC3E}">
        <p14:creationId xmlns:p14="http://schemas.microsoft.com/office/powerpoint/2010/main" val="384923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31</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88702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184867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227198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35</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
        <p:nvSpPr>
          <p:cNvPr id="7" name="Oval 6">
            <a:extLst>
              <a:ext uri="{FF2B5EF4-FFF2-40B4-BE49-F238E27FC236}">
                <a16:creationId xmlns:a16="http://schemas.microsoft.com/office/drawing/2014/main" id="{D216F194-7BF5-47FC-A494-D50D50F38EFD}"/>
              </a:ext>
            </a:extLst>
          </p:cNvPr>
          <p:cNvSpPr/>
          <p:nvPr/>
        </p:nvSpPr>
        <p:spPr>
          <a:xfrm>
            <a:off x="2057400" y="2590800"/>
            <a:ext cx="2895600" cy="762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0585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EFE-9CCF-48CE-89BF-C3B21BC4E9B1}"/>
              </a:ext>
            </a:extLst>
          </p:cNvPr>
          <p:cNvSpPr>
            <a:spLocks noGrp="1"/>
          </p:cNvSpPr>
          <p:nvPr>
            <p:ph type="title"/>
          </p:nvPr>
        </p:nvSpPr>
        <p:spPr>
          <a:xfrm>
            <a:off x="609600" y="274638"/>
            <a:ext cx="9753600" cy="715962"/>
          </a:xfrm>
        </p:spPr>
        <p:txBody>
          <a:bodyPr/>
          <a:lstStyle/>
          <a:p>
            <a:pPr algn="l"/>
            <a:r>
              <a:rPr lang="en-US" sz="4000" dirty="0"/>
              <a:t>Cosine similarity versus Euclidean distance</a:t>
            </a:r>
          </a:p>
        </p:txBody>
      </p:sp>
      <p:sp>
        <p:nvSpPr>
          <p:cNvPr id="3" name="Slide Number Placeholder 2">
            <a:extLst>
              <a:ext uri="{FF2B5EF4-FFF2-40B4-BE49-F238E27FC236}">
                <a16:creationId xmlns:a16="http://schemas.microsoft.com/office/drawing/2014/main" id="{5C185B14-2848-4F4E-96D5-98F6E85CA74C}"/>
              </a:ext>
            </a:extLst>
          </p:cNvPr>
          <p:cNvSpPr>
            <a:spLocks noGrp="1"/>
          </p:cNvSpPr>
          <p:nvPr>
            <p:ph type="sldNum" sz="quarter" idx="12"/>
          </p:nvPr>
        </p:nvSpPr>
        <p:spPr/>
        <p:txBody>
          <a:bodyPr/>
          <a:lstStyle/>
          <a:p>
            <a:pPr>
              <a:defRPr/>
            </a:pPr>
            <a:fld id="{47EB465D-2B07-4782-9D38-CDF7B0E66DA7}" type="slidenum">
              <a:rPr lang="en-US" smtClean="0"/>
              <a:pPr>
                <a:defRPr/>
              </a:pPr>
              <a:t>36</a:t>
            </a:fld>
            <a:endParaRPr lang="en-US"/>
          </a:p>
        </p:txBody>
      </p:sp>
      <p:pic>
        <p:nvPicPr>
          <p:cNvPr id="5" name="Picture 4" descr="Diagram&#10;&#10;Description automatically generated">
            <a:extLst>
              <a:ext uri="{FF2B5EF4-FFF2-40B4-BE49-F238E27FC236}">
                <a16:creationId xmlns:a16="http://schemas.microsoft.com/office/drawing/2014/main" id="{7F1DF99D-DE90-4DCD-BCFC-2472709B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57400"/>
            <a:ext cx="5323730" cy="4572000"/>
          </a:xfrm>
          <a:prstGeom prst="rect">
            <a:avLst/>
          </a:prstGeom>
        </p:spPr>
      </p:pic>
      <p:sp>
        <p:nvSpPr>
          <p:cNvPr id="6" name="TextBox 5">
            <a:extLst>
              <a:ext uri="{FF2B5EF4-FFF2-40B4-BE49-F238E27FC236}">
                <a16:creationId xmlns:a16="http://schemas.microsoft.com/office/drawing/2014/main" id="{47A2282D-E7E7-4080-A7F9-F429B6C14DA2}"/>
              </a:ext>
            </a:extLst>
          </p:cNvPr>
          <p:cNvSpPr txBox="1"/>
          <p:nvPr/>
        </p:nvSpPr>
        <p:spPr>
          <a:xfrm flipH="1">
            <a:off x="4191000" y="6248400"/>
            <a:ext cx="6659882" cy="369332"/>
          </a:xfrm>
          <a:prstGeom prst="rect">
            <a:avLst/>
          </a:prstGeom>
          <a:noFill/>
        </p:spPr>
        <p:txBody>
          <a:bodyPr wrap="square" rtlCol="0">
            <a:spAutoFit/>
          </a:bodyPr>
          <a:lstStyle/>
          <a:p>
            <a:r>
              <a:rPr lang="en-US" b="0" i="0" u="sng" dirty="0">
                <a:effectLst/>
                <a:latin typeface="Roboto"/>
                <a:hlinkClick r:id="rId3"/>
              </a:rPr>
              <a:t>Figure from 10.3390/</a:t>
            </a:r>
            <a:r>
              <a:rPr lang="en-US" b="0" i="0" u="sng" dirty="0" err="1">
                <a:effectLst/>
                <a:latin typeface="Roboto"/>
                <a:hlinkClick r:id="rId3"/>
              </a:rPr>
              <a:t>info8040140</a:t>
            </a:r>
            <a:r>
              <a:rPr lang="en-US" b="0" i="0" u="sng" dirty="0">
                <a:effectLst/>
                <a:latin typeface="Roboto"/>
              </a:rPr>
              <a:t> Wang, Chen, Wu, 2017</a:t>
            </a:r>
            <a:endParaRPr lang="en-US" dirty="0"/>
          </a:p>
        </p:txBody>
      </p:sp>
      <p:sp>
        <p:nvSpPr>
          <p:cNvPr id="7" name="TextBox 6">
            <a:extLst>
              <a:ext uri="{FF2B5EF4-FFF2-40B4-BE49-F238E27FC236}">
                <a16:creationId xmlns:a16="http://schemas.microsoft.com/office/drawing/2014/main" id="{07F553FE-DA58-49AF-8762-5726E64CFBF1}"/>
              </a:ext>
            </a:extLst>
          </p:cNvPr>
          <p:cNvSpPr txBox="1"/>
          <p:nvPr/>
        </p:nvSpPr>
        <p:spPr>
          <a:xfrm>
            <a:off x="1066800" y="1371600"/>
            <a:ext cx="9170074" cy="523220"/>
          </a:xfrm>
          <a:prstGeom prst="rect">
            <a:avLst/>
          </a:prstGeom>
          <a:noFill/>
        </p:spPr>
        <p:txBody>
          <a:bodyPr wrap="none" rtlCol="0">
            <a:spAutoFit/>
          </a:bodyPr>
          <a:lstStyle/>
          <a:p>
            <a:r>
              <a:rPr lang="en-US" sz="2800" dirty="0"/>
              <a:t>Consider the signature to be a vector in 96-dimensional space</a:t>
            </a:r>
          </a:p>
        </p:txBody>
      </p:sp>
    </p:spTree>
    <p:extLst>
      <p:ext uri="{BB962C8B-B14F-4D97-AF65-F5344CB8AC3E}">
        <p14:creationId xmlns:p14="http://schemas.microsoft.com/office/powerpoint/2010/main" val="308684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3600" dirty="0"/>
              <a:t>Data mining can tease apart signatures in large sets of spectra</a:t>
            </a:r>
          </a:p>
        </p:txBody>
      </p:sp>
      <p:sp>
        <p:nvSpPr>
          <p:cNvPr id="4" name="Content Placeholder 3"/>
          <p:cNvSpPr>
            <a:spLocks noGrp="1"/>
          </p:cNvSpPr>
          <p:nvPr>
            <p:ph idx="1"/>
          </p:nvPr>
        </p:nvSpPr>
        <p:spPr>
          <a:xfrm>
            <a:off x="533400" y="1371600"/>
            <a:ext cx="10972800" cy="5334000"/>
          </a:xfrm>
        </p:spPr>
        <p:txBody>
          <a:bodyPr/>
          <a:lstStyle/>
          <a:p>
            <a:r>
              <a:rPr lang="en-US" sz="2800" dirty="0"/>
              <a:t>There are approaches based on:</a:t>
            </a:r>
          </a:p>
          <a:p>
            <a:pPr lvl="1"/>
            <a:r>
              <a:rPr lang="en-US" dirty="0"/>
              <a:t>Non-negative-factorization (NMF)</a:t>
            </a:r>
          </a:p>
          <a:p>
            <a:pPr lvl="1"/>
            <a:r>
              <a:rPr lang="en-US" dirty="0"/>
              <a:t>Probabilistic topic models </a:t>
            </a:r>
          </a:p>
          <a:p>
            <a:pPr lvl="2"/>
            <a:r>
              <a:rPr lang="en-US" dirty="0"/>
              <a:t>(will not discuss, see Nicola Roberts’ thesis </a:t>
            </a:r>
            <a:r>
              <a:rPr lang="en-US" dirty="0">
                <a:hlinkClick r:id="rId3"/>
              </a:rPr>
              <a:t>https://www.repository.cam.ac.uk/handle/1810/275454</a:t>
            </a:r>
            <a:r>
              <a:rPr lang="en-US" dirty="0"/>
              <a:t> and </a:t>
            </a:r>
            <a:r>
              <a:rPr lang="en-US" dirty="0">
                <a:hlinkClick r:id="rId4"/>
              </a:rPr>
              <a:t>https://github.com/steverozen/mSigHdp</a:t>
            </a:r>
            <a:r>
              <a:rPr lang="en-US" dirty="0"/>
              <a:t> )</a:t>
            </a:r>
          </a:p>
          <a:p>
            <a:r>
              <a:rPr lang="en-US" sz="2800" b="1" i="1" dirty="0"/>
              <a:t>Unsupervised machine learning</a:t>
            </a:r>
          </a:p>
          <a:p>
            <a:r>
              <a:rPr lang="en-US" sz="2800" b="1" i="1" dirty="0"/>
              <a:t>All methods seem to face similar challenges</a:t>
            </a:r>
          </a:p>
          <a:p>
            <a:r>
              <a:rPr lang="en-US" sz="2800" b="1" i="1" dirty="0"/>
              <a:t>Signature discovery is not a purely algorithmic process</a:t>
            </a:r>
          </a:p>
          <a:p>
            <a:r>
              <a:rPr lang="en-US" sz="2800" dirty="0"/>
              <a:t>The granularity of extracted signatures and the type of mutations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38</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686800" y="1828800"/>
                <a:ext cx="3505200" cy="2025555"/>
              </a:xfrm>
              <a:prstGeom prst="rect">
                <a:avLst/>
              </a:prstGeom>
              <a:noFill/>
            </p:spPr>
            <p:txBody>
              <a:bodyPr wrap="square" rtlCol="0">
                <a:spAutoFit/>
              </a:bodyPr>
              <a:lstStyle/>
              <a:p>
                <a:r>
                  <a:rPr lang="en-US" dirty="0"/>
                  <a:t>Objective fn is often Frobenius norm of </a:t>
                </a:r>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686800" y="1828800"/>
                <a:ext cx="3505200" cy="2025555"/>
              </a:xfrm>
              <a:prstGeom prst="rect">
                <a:avLst/>
              </a:prstGeom>
              <a:blipFill>
                <a:blip r:embed="rId4"/>
                <a:stretch>
                  <a:fillRect l="-1391" t="-1506"/>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19" name="TextBox 18"/>
          <p:cNvSpPr txBox="1"/>
          <p:nvPr/>
        </p:nvSpPr>
        <p:spPr>
          <a:xfrm rot="19185474">
            <a:off x="2991726" y="3385580"/>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40</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example: SigProfilerExtractor</a:t>
            </a:r>
          </a:p>
        </p:txBody>
      </p:sp>
      <p:sp>
        <p:nvSpPr>
          <p:cNvPr id="3" name="Content Placeholder 2"/>
          <p:cNvSpPr>
            <a:spLocks noGrp="1"/>
          </p:cNvSpPr>
          <p:nvPr>
            <p:ph idx="1"/>
          </p:nvPr>
        </p:nvSpPr>
        <p:spPr>
          <a:xfrm>
            <a:off x="457200" y="1219200"/>
            <a:ext cx="10972800" cy="4830764"/>
          </a:xfrm>
        </p:spPr>
        <p:txBody>
          <a:bodyPr/>
          <a:lstStyle/>
          <a:p>
            <a:r>
              <a:rPr lang="en-US" sz="2400" dirty="0"/>
              <a:t>Supersedes the MATLAB code used in Alexandrov 2013 and 2020</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More info in Alexandrov et al 2013 and 2020:</a:t>
            </a:r>
          </a:p>
          <a:p>
            <a:pPr lvl="1"/>
            <a:r>
              <a:rPr lang="en-US" sz="2000" dirty="0">
                <a:hlinkClick r:id="rId5"/>
              </a:rPr>
              <a:t>http://dx.doi.org/10.1016/j.celrep.2012.12.008</a:t>
            </a:r>
            <a:endParaRPr lang="en-US" sz="2000" dirty="0"/>
          </a:p>
          <a:p>
            <a:pPr lvl="1"/>
            <a:r>
              <a:rPr lang="en-US" sz="2000" dirty="0">
                <a:hlinkClick r:id="rId6"/>
              </a:rPr>
              <a:t>https://doi.org/10.1038/s41586-020-1943-3</a:t>
            </a:r>
            <a:endParaRPr lang="en-US" sz="2000" dirty="0"/>
          </a:p>
          <a:p>
            <a:pPr marL="457200" lvl="1" indent="0">
              <a:buNone/>
            </a:pPr>
            <a:endParaRPr lang="en-US" sz="20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41</a:t>
            </a:fld>
            <a:endParaRPr lang="en-US" dirty="0"/>
          </a:p>
        </p:txBody>
      </p:sp>
    </p:spTree>
    <p:extLst>
      <p:ext uri="{BB962C8B-B14F-4D97-AF65-F5344CB8AC3E}">
        <p14:creationId xmlns:p14="http://schemas.microsoft.com/office/powerpoint/2010/main" val="471414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0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44</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713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46</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47</a:t>
            </a:fld>
            <a:endParaRPr lang="en-US" dirty="0"/>
          </a:p>
        </p:txBody>
      </p:sp>
    </p:spTree>
    <p:extLst>
      <p:ext uri="{BB962C8B-B14F-4D97-AF65-F5344CB8AC3E}">
        <p14:creationId xmlns:p14="http://schemas.microsoft.com/office/powerpoint/2010/main" val="150338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3965796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49</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50</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3810000"/>
            <a:ext cx="11506200" cy="68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0" y="34290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524077"/>
            <a:ext cx="11506200" cy="18287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3794454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75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4343400"/>
            <a:ext cx="11506200" cy="175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705100"/>
            <a:ext cx="914400" cy="914400"/>
          </a:xfrm>
          <a:prstGeom prst="rect">
            <a:avLst/>
          </a:prstGeom>
        </p:spPr>
      </p:pic>
    </p:spTree>
    <p:extLst>
      <p:ext uri="{BB962C8B-B14F-4D97-AF65-F5344CB8AC3E}">
        <p14:creationId xmlns:p14="http://schemas.microsoft.com/office/powerpoint/2010/main" val="390922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dirty="0"/>
          </a:p>
        </p:txBody>
      </p:sp>
    </p:spTree>
    <p:extLst>
      <p:ext uri="{BB962C8B-B14F-4D97-AF65-F5344CB8AC3E}">
        <p14:creationId xmlns:p14="http://schemas.microsoft.com/office/powerpoint/2010/main" val="28598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304800" y="274638"/>
            <a:ext cx="4495800" cy="6126162"/>
          </a:xfrm>
        </p:spPr>
        <p:txBody>
          <a:bodyPr/>
          <a:lstStyle/>
          <a:p>
            <a:pPr algn="l"/>
            <a:r>
              <a:rPr lang="en-US" sz="2800" dirty="0"/>
              <a:t>Example: several lung cancers (squamous)</a:t>
            </a:r>
            <a:br>
              <a:rPr lang="en-US" sz="2800" dirty="0"/>
            </a:br>
            <a:br>
              <a:rPr lang="en-US" sz="2800" dirty="0"/>
            </a:br>
            <a:r>
              <a:rPr lang="en-US" sz="2800" dirty="0"/>
              <a:t>We simply optimized coefficients of all known signatures to minimize reconstruction error (45 signatures assigned)</a:t>
            </a:r>
            <a:br>
              <a:rPr lang="en-US" sz="2800" dirty="0"/>
            </a:br>
            <a:br>
              <a:rPr lang="en-US" sz="2800" dirty="0"/>
            </a:br>
            <a:r>
              <a:rPr lang="en-US" sz="2800" dirty="0"/>
              <a:t>Good reconstructions but bad models of reality</a:t>
            </a:r>
            <a:br>
              <a:rPr lang="en-US" sz="3200" dirty="0"/>
            </a:br>
            <a:br>
              <a:rPr lang="en-US" sz="3200" dirty="0"/>
            </a:br>
            <a:r>
              <a:rPr lang="en-US" sz="1800" dirty="0"/>
              <a:t>(Signatures from </a:t>
            </a:r>
            <a:r>
              <a:rPr lang="en-US" sz="1800" b="0" i="0" dirty="0">
                <a:solidFill>
                  <a:srgbClr val="222222"/>
                </a:solidFill>
                <a:effectLst/>
              </a:rPr>
              <a:t>Alexandrov, L.B., Kim, J., Haradhvala, N.J. </a:t>
            </a:r>
            <a:r>
              <a:rPr lang="en-US" sz="1800" b="0" i="1" dirty="0">
                <a:solidFill>
                  <a:srgbClr val="222222"/>
                </a:solidFill>
                <a:effectLst/>
              </a:rPr>
              <a:t>et al.</a:t>
            </a:r>
            <a:r>
              <a:rPr lang="en-US" sz="1800" b="0" i="0" dirty="0">
                <a:solidFill>
                  <a:srgbClr val="222222"/>
                </a:solidFill>
                <a:effectLst/>
              </a:rPr>
              <a:t> The repertoire of mutational signatures in human cancer.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578, </a:t>
            </a:r>
            <a:r>
              <a:rPr lang="en-US" sz="1800" b="0" i="0" dirty="0">
                <a:solidFill>
                  <a:srgbClr val="222222"/>
                </a:solidFill>
                <a:effectLst/>
              </a:rPr>
              <a:t>94–101 (2020). https://doi.org/10.1038/s41586-020-1943-3</a:t>
            </a:r>
            <a:r>
              <a:rPr lang="en-US" sz="2000" b="0" i="0" dirty="0">
                <a:solidFill>
                  <a:srgbClr val="222222"/>
                </a:solidFill>
                <a:effectLst/>
              </a:rPr>
              <a:t>)</a:t>
            </a:r>
            <a:endParaRPr lang="en-US" sz="2000" dirty="0"/>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4953000" y="990600"/>
            <a:ext cx="6290929" cy="5410200"/>
          </a:xfrm>
          <a:prstGeom prst="rect">
            <a:avLst/>
          </a:prstGeom>
        </p:spPr>
      </p:pic>
      <p:cxnSp>
        <p:nvCxnSpPr>
          <p:cNvPr id="3" name="Straight Connector 2">
            <a:extLst>
              <a:ext uri="{FF2B5EF4-FFF2-40B4-BE49-F238E27FC236}">
                <a16:creationId xmlns:a16="http://schemas.microsoft.com/office/drawing/2014/main" id="{9DE02412-3610-4F11-A582-E10B29A118C3}"/>
              </a:ext>
            </a:extLst>
          </p:cNvPr>
          <p:cNvCxnSpPr/>
          <p:nvPr/>
        </p:nvCxnSpPr>
        <p:spPr>
          <a:xfrm>
            <a:off x="57912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825B1-F372-449A-B251-CA5576B986D0}"/>
              </a:ext>
            </a:extLst>
          </p:cNvPr>
          <p:cNvCxnSpPr/>
          <p:nvPr/>
        </p:nvCxnSpPr>
        <p:spPr>
          <a:xfrm>
            <a:off x="6190488"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9DACE0-6BCA-4DE6-B290-DD58D5FF3DA3}"/>
              </a:ext>
            </a:extLst>
          </p:cNvPr>
          <p:cNvCxnSpPr/>
          <p:nvPr/>
        </p:nvCxnSpPr>
        <p:spPr>
          <a:xfrm>
            <a:off x="66294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7DEFE0-956C-4717-B8C9-9FF5338651D1}"/>
              </a:ext>
            </a:extLst>
          </p:cNvPr>
          <p:cNvSpPr txBox="1"/>
          <p:nvPr/>
        </p:nvSpPr>
        <p:spPr>
          <a:xfrm rot="16200000">
            <a:off x="5126210" y="448058"/>
            <a:ext cx="960648" cy="369332"/>
          </a:xfrm>
          <a:prstGeom prst="rect">
            <a:avLst/>
          </a:prstGeom>
          <a:noFill/>
        </p:spPr>
        <p:txBody>
          <a:bodyPr wrap="none" rtlCol="0">
            <a:spAutoFit/>
          </a:bodyPr>
          <a:lstStyle/>
          <a:p>
            <a:r>
              <a:rPr lang="en-US" dirty="0">
                <a:solidFill>
                  <a:schemeClr val="accent1">
                    <a:lumMod val="75000"/>
                  </a:schemeClr>
                </a:solidFill>
              </a:rPr>
              <a:t>Tumor 1</a:t>
            </a:r>
          </a:p>
        </p:txBody>
      </p:sp>
      <p:sp>
        <p:nvSpPr>
          <p:cNvPr id="11" name="TextBox 10">
            <a:extLst>
              <a:ext uri="{FF2B5EF4-FFF2-40B4-BE49-F238E27FC236}">
                <a16:creationId xmlns:a16="http://schemas.microsoft.com/office/drawing/2014/main" id="{A43E231F-B58C-4730-A71D-630A22BE00A9}"/>
              </a:ext>
            </a:extLst>
          </p:cNvPr>
          <p:cNvSpPr txBox="1"/>
          <p:nvPr/>
        </p:nvSpPr>
        <p:spPr>
          <a:xfrm rot="16200000">
            <a:off x="5495542" y="448058"/>
            <a:ext cx="960648" cy="369332"/>
          </a:xfrm>
          <a:prstGeom prst="rect">
            <a:avLst/>
          </a:prstGeom>
          <a:noFill/>
        </p:spPr>
        <p:txBody>
          <a:bodyPr wrap="none" rtlCol="0">
            <a:spAutoFit/>
          </a:bodyPr>
          <a:lstStyle/>
          <a:p>
            <a:r>
              <a:rPr lang="en-US" dirty="0">
                <a:solidFill>
                  <a:schemeClr val="accent1">
                    <a:lumMod val="75000"/>
                  </a:schemeClr>
                </a:solidFill>
              </a:rPr>
              <a:t>Tumor 2</a:t>
            </a:r>
          </a:p>
        </p:txBody>
      </p:sp>
      <p:sp>
        <p:nvSpPr>
          <p:cNvPr id="12" name="TextBox 11">
            <a:extLst>
              <a:ext uri="{FF2B5EF4-FFF2-40B4-BE49-F238E27FC236}">
                <a16:creationId xmlns:a16="http://schemas.microsoft.com/office/drawing/2014/main" id="{5FB473DF-6301-4850-AB6E-4BE14D1534B8}"/>
              </a:ext>
            </a:extLst>
          </p:cNvPr>
          <p:cNvSpPr txBox="1"/>
          <p:nvPr/>
        </p:nvSpPr>
        <p:spPr>
          <a:xfrm>
            <a:off x="6236573" y="228600"/>
            <a:ext cx="697627" cy="584775"/>
          </a:xfrm>
          <a:prstGeom prst="rect">
            <a:avLst/>
          </a:prstGeom>
          <a:noFill/>
        </p:spPr>
        <p:txBody>
          <a:bodyPr wrap="none" rtlCol="0">
            <a:spAutoFit/>
          </a:bodyPr>
          <a:lstStyle/>
          <a:p>
            <a:r>
              <a:rPr lang="en-US" sz="3200" b="1" dirty="0"/>
              <a:t>. . .</a:t>
            </a:r>
          </a:p>
        </p:txBody>
      </p:sp>
      <p:cxnSp>
        <p:nvCxnSpPr>
          <p:cNvPr id="13" name="Straight Connector 12">
            <a:extLst>
              <a:ext uri="{FF2B5EF4-FFF2-40B4-BE49-F238E27FC236}">
                <a16:creationId xmlns:a16="http://schemas.microsoft.com/office/drawing/2014/main" id="{39504192-5529-4E52-BA6F-8857F93F3BA9}"/>
              </a:ext>
            </a:extLst>
          </p:cNvPr>
          <p:cNvCxnSpPr/>
          <p:nvPr/>
        </p:nvCxnSpPr>
        <p:spPr>
          <a:xfrm>
            <a:off x="7050024"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1F20B-C30D-41C3-A607-7FBA35C3A5B5}"/>
              </a:ext>
            </a:extLst>
          </p:cNvPr>
          <p:cNvCxnSpPr/>
          <p:nvPr/>
        </p:nvCxnSpPr>
        <p:spPr>
          <a:xfrm>
            <a:off x="747979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A9A9A8-FCEE-4C7B-BDAC-81FBA998E499}"/>
              </a:ext>
            </a:extLst>
          </p:cNvPr>
          <p:cNvCxnSpPr/>
          <p:nvPr/>
        </p:nvCxnSpPr>
        <p:spPr>
          <a:xfrm>
            <a:off x="533095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BBFF56-E08B-4EA7-AC0A-5413A26D77F8}"/>
              </a:ext>
            </a:extLst>
          </p:cNvPr>
          <p:cNvSpPr txBox="1"/>
          <p:nvPr/>
        </p:nvSpPr>
        <p:spPr>
          <a:xfrm>
            <a:off x="7162800" y="304800"/>
            <a:ext cx="3256854" cy="369332"/>
          </a:xfrm>
          <a:prstGeom prst="rect">
            <a:avLst/>
          </a:prstGeom>
          <a:noFill/>
        </p:spPr>
        <p:txBody>
          <a:bodyPr wrap="none" rtlCol="0">
            <a:spAutoFit/>
          </a:bodyPr>
          <a:lstStyle/>
          <a:p>
            <a:r>
              <a:rPr lang="en-US" dirty="0"/>
              <a:t>Black indicates signature present</a:t>
            </a:r>
          </a:p>
        </p:txBody>
      </p:sp>
      <p:sp>
        <p:nvSpPr>
          <p:cNvPr id="17" name="TextBox 16">
            <a:extLst>
              <a:ext uri="{FF2B5EF4-FFF2-40B4-BE49-F238E27FC236}">
                <a16:creationId xmlns:a16="http://schemas.microsoft.com/office/drawing/2014/main" id="{A828784C-3A26-4083-961C-7DB1FB72996E}"/>
              </a:ext>
            </a:extLst>
          </p:cNvPr>
          <p:cNvSpPr txBox="1"/>
          <p:nvPr/>
        </p:nvSpPr>
        <p:spPr>
          <a:xfrm rot="16200000">
            <a:off x="11077660" y="3324140"/>
            <a:ext cx="1074012" cy="369332"/>
          </a:xfrm>
          <a:prstGeom prst="rect">
            <a:avLst/>
          </a:prstGeom>
          <a:noFill/>
        </p:spPr>
        <p:txBody>
          <a:bodyPr wrap="none" rtlCol="0">
            <a:spAutoFit/>
          </a:bodyPr>
          <a:lstStyle/>
          <a:p>
            <a:r>
              <a:rPr lang="en-US" dirty="0"/>
              <a:t>Signature</a:t>
            </a:r>
          </a:p>
        </p:txBody>
      </p:sp>
    </p:spTree>
    <p:extLst>
      <p:ext uri="{BB962C8B-B14F-4D97-AF65-F5344CB8AC3E}">
        <p14:creationId xmlns:p14="http://schemas.microsoft.com/office/powerpoint/2010/main" val="305152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2800" dirty="0"/>
              <a:t>Impose some sparsity by requiring minimum number of mutations (30 signatures assigned)</a:t>
            </a:r>
            <a:br>
              <a:rPr lang="en-US" sz="2800" dirty="0"/>
            </a:br>
            <a:r>
              <a:rPr lang="en-US" sz="2800" dirty="0"/>
              <a:t>Still a good reconstruction but  a bad model of reality</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 name="TextBox 2">
            <a:extLst>
              <a:ext uri="{FF2B5EF4-FFF2-40B4-BE49-F238E27FC236}">
                <a16:creationId xmlns:a16="http://schemas.microsoft.com/office/drawing/2014/main" id="{1E5DDF53-74D1-4510-BB5C-3E172532D782}"/>
              </a:ext>
            </a:extLst>
          </p:cNvPr>
          <p:cNvSpPr txBox="1"/>
          <p:nvPr/>
        </p:nvSpPr>
        <p:spPr>
          <a:xfrm>
            <a:off x="8763000" y="3048000"/>
            <a:ext cx="821059" cy="400110"/>
          </a:xfrm>
          <a:prstGeom prst="rect">
            <a:avLst/>
          </a:prstGeom>
          <a:solidFill>
            <a:schemeClr val="bg1"/>
          </a:solidFill>
        </p:spPr>
        <p:txBody>
          <a:bodyPr wrap="none" rtlCol="0">
            <a:spAutoFit/>
          </a:bodyPr>
          <a:lstStyle/>
          <a:p>
            <a:r>
              <a:rPr lang="en-US" sz="2000" dirty="0" err="1">
                <a:solidFill>
                  <a:srgbClr val="253DCB"/>
                </a:solidFill>
              </a:rPr>
              <a:t>SBS50</a:t>
            </a:r>
            <a:endParaRPr lang="en-US" sz="2000" dirty="0">
              <a:solidFill>
                <a:srgbClr val="253DCB"/>
              </a:solidFill>
            </a:endParaRPr>
          </a:p>
        </p:txBody>
      </p:sp>
    </p:spTree>
    <p:extLst>
      <p:ext uri="{BB962C8B-B14F-4D97-AF65-F5344CB8AC3E}">
        <p14:creationId xmlns:p14="http://schemas.microsoft.com/office/powerpoint/2010/main" val="770028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Tree>
    <p:extLst>
      <p:ext uri="{BB962C8B-B14F-4D97-AF65-F5344CB8AC3E}">
        <p14:creationId xmlns:p14="http://schemas.microsoft.com/office/powerpoint/2010/main" val="3483170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31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3124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191000"/>
            <a:ext cx="914400" cy="914400"/>
          </a:xfrm>
          <a:prstGeom prst="rect">
            <a:avLst/>
          </a:prstGeom>
        </p:spPr>
      </p:pic>
      <p:sp>
        <p:nvSpPr>
          <p:cNvPr id="8" name="Rectangle 7">
            <a:extLst>
              <a:ext uri="{FF2B5EF4-FFF2-40B4-BE49-F238E27FC236}">
                <a16:creationId xmlns:a16="http://schemas.microsoft.com/office/drawing/2014/main" id="{6446BCCA-CA33-4CB9-9151-7AFF164080CE}"/>
              </a:ext>
            </a:extLst>
          </p:cNvPr>
          <p:cNvSpPr/>
          <p:nvPr/>
        </p:nvSpPr>
        <p:spPr>
          <a:xfrm rot="19893608">
            <a:off x="4440703" y="1738299"/>
            <a:ext cx="31242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Detour</a:t>
            </a:r>
          </a:p>
        </p:txBody>
      </p:sp>
    </p:spTree>
    <p:extLst>
      <p:ext uri="{BB962C8B-B14F-4D97-AF65-F5344CB8AC3E}">
        <p14:creationId xmlns:p14="http://schemas.microsoft.com/office/powerpoint/2010/main" val="8235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3250590" y="463912"/>
            <a:ext cx="7915289" cy="4556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3244109" y="5771906"/>
            <a:ext cx="7915289" cy="622182"/>
          </a:xfrm>
          <a:prstGeom prst="rect">
            <a:avLst/>
          </a:prstGeom>
        </p:spPr>
      </p:pic>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60</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3124200" y="1524000"/>
            <a:ext cx="82296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817E3-5601-4CCC-8B18-A86D253E5AEF}"/>
              </a:ext>
            </a:extLst>
          </p:cNvPr>
          <p:cNvGrpSpPr/>
          <p:nvPr/>
        </p:nvGrpSpPr>
        <p:grpSpPr>
          <a:xfrm>
            <a:off x="1143000" y="1447800"/>
            <a:ext cx="9653393" cy="4154507"/>
            <a:chOff x="1143000" y="1447800"/>
            <a:chExt cx="9653393" cy="4154507"/>
          </a:xfrm>
        </p:grpSpPr>
        <p:sp>
          <p:nvSpPr>
            <p:cNvPr id="9" name="TextBox 8">
              <a:extLst>
                <a:ext uri="{FF2B5EF4-FFF2-40B4-BE49-F238E27FC236}">
                  <a16:creationId xmlns:a16="http://schemas.microsoft.com/office/drawing/2014/main" id="{972C0720-0E4C-4C12-9174-C62E1DADA96A}"/>
                </a:ext>
              </a:extLst>
            </p:cNvPr>
            <p:cNvSpPr txBox="1"/>
            <p:nvPr/>
          </p:nvSpPr>
          <p:spPr>
            <a:xfrm>
              <a:off x="1143000" y="4648200"/>
              <a:ext cx="9370194" cy="954107"/>
            </a:xfrm>
            <a:prstGeom prst="rect">
              <a:avLst/>
            </a:prstGeom>
            <a:noFill/>
          </p:spPr>
          <p:txBody>
            <a:bodyPr wrap="none" rtlCol="0">
              <a:spAutoFit/>
            </a:bodyPr>
            <a:lstStyle/>
            <a:p>
              <a:r>
                <a:rPr lang="en-US" sz="2800" dirty="0"/>
                <a:t>Example, motivated by our study of AA exposure in liver cancer</a:t>
              </a:r>
            </a:p>
            <a:p>
              <a:r>
                <a:rPr lang="en-US" sz="2800" dirty="0"/>
                <a:t>Was this tumour exposed to AA?</a:t>
              </a:r>
            </a:p>
          </p:txBody>
        </p:sp>
        <p:grpSp>
          <p:nvGrpSpPr>
            <p:cNvPr id="10" name="Group 9">
              <a:extLst>
                <a:ext uri="{FF2B5EF4-FFF2-40B4-BE49-F238E27FC236}">
                  <a16:creationId xmlns:a16="http://schemas.microsoft.com/office/drawing/2014/main" id="{B20DC8D9-E93A-4A1E-B673-60290A116A41}"/>
                </a:ext>
              </a:extLst>
            </p:cNvPr>
            <p:cNvGrpSpPr/>
            <p:nvPr/>
          </p:nvGrpSpPr>
          <p:grpSpPr>
            <a:xfrm>
              <a:off x="3124200" y="1447800"/>
              <a:ext cx="7672193" cy="2719201"/>
              <a:chOff x="4408579" y="1066800"/>
              <a:chExt cx="5562340" cy="1971421"/>
            </a:xfrm>
          </p:grpSpPr>
          <p:grpSp>
            <p:nvGrpSpPr>
              <p:cNvPr id="11" name="Group 10">
                <a:extLst>
                  <a:ext uri="{FF2B5EF4-FFF2-40B4-BE49-F238E27FC236}">
                    <a16:creationId xmlns:a16="http://schemas.microsoft.com/office/drawing/2014/main" id="{16B53FAA-011B-4C91-A350-B4194B0438D3}"/>
                  </a:ext>
                </a:extLst>
              </p:cNvPr>
              <p:cNvGrpSpPr/>
              <p:nvPr/>
            </p:nvGrpSpPr>
            <p:grpSpPr>
              <a:xfrm>
                <a:off x="4408579" y="1674495"/>
                <a:ext cx="5562340" cy="1363726"/>
                <a:chOff x="3457575" y="1903095"/>
                <a:chExt cx="5562340" cy="1363726"/>
              </a:xfrm>
            </p:grpSpPr>
            <p:pic>
              <p:nvPicPr>
                <p:cNvPr id="15" name="Picture 14">
                  <a:extLst>
                    <a:ext uri="{FF2B5EF4-FFF2-40B4-BE49-F238E27FC236}">
                      <a16:creationId xmlns:a16="http://schemas.microsoft.com/office/drawing/2014/main" id="{072901B4-7E06-44F8-BA35-C0920B2BB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789045" y="2787015"/>
                  <a:ext cx="5230870" cy="479806"/>
                </a:xfrm>
                <a:prstGeom prst="rect">
                  <a:avLst/>
                </a:prstGeom>
              </p:spPr>
            </p:pic>
            <p:sp>
              <p:nvSpPr>
                <p:cNvPr id="16" name="TextBox 15">
                  <a:extLst>
                    <a:ext uri="{FF2B5EF4-FFF2-40B4-BE49-F238E27FC236}">
                      <a16:creationId xmlns:a16="http://schemas.microsoft.com/office/drawing/2014/main" id="{68B3F961-F401-49FB-A7F1-F6607BDDA424}"/>
                    </a:ext>
                  </a:extLst>
                </p:cNvPr>
                <p:cNvSpPr txBox="1"/>
                <p:nvPr/>
              </p:nvSpPr>
              <p:spPr>
                <a:xfrm>
                  <a:off x="3457575" y="1903095"/>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2" name="Group 11">
                <a:extLst>
                  <a:ext uri="{FF2B5EF4-FFF2-40B4-BE49-F238E27FC236}">
                    <a16:creationId xmlns:a16="http://schemas.microsoft.com/office/drawing/2014/main" id="{33084E4C-FA67-4644-9A8B-FCCE81CE692E}"/>
                  </a:ext>
                </a:extLst>
              </p:cNvPr>
              <p:cNvGrpSpPr/>
              <p:nvPr/>
            </p:nvGrpSpPr>
            <p:grpSpPr>
              <a:xfrm>
                <a:off x="7336564" y="1066800"/>
                <a:ext cx="609600" cy="1295400"/>
                <a:chOff x="7336564" y="1066800"/>
                <a:chExt cx="609600" cy="1295400"/>
              </a:xfrm>
            </p:grpSpPr>
            <p:sp>
              <p:nvSpPr>
                <p:cNvPr id="13" name="Down Arrow 7">
                  <a:extLst>
                    <a:ext uri="{FF2B5EF4-FFF2-40B4-BE49-F238E27FC236}">
                      <a16:creationId xmlns:a16="http://schemas.microsoft.com/office/drawing/2014/main" id="{0437288F-66A1-4048-9488-3AB1A6C33793}"/>
                    </a:ext>
                  </a:extLst>
                </p:cNvPr>
                <p:cNvSpPr/>
                <p:nvPr/>
              </p:nvSpPr>
              <p:spPr>
                <a:xfrm flipV="1">
                  <a:off x="7336564"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893F4-2D6F-4076-B542-84A9CA490717}"/>
                    </a:ext>
                  </a:extLst>
                </p:cNvPr>
                <p:cNvSpPr/>
                <p:nvPr/>
              </p:nvSpPr>
              <p:spPr>
                <a:xfrm>
                  <a:off x="7391809" y="139827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grpSp>
    </p:spTree>
    <p:extLst>
      <p:ext uri="{BB962C8B-B14F-4D97-AF65-F5344CB8AC3E}">
        <p14:creationId xmlns:p14="http://schemas.microsoft.com/office/powerpoint/2010/main" val="3275552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61</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85316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62</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57F25E36-7BF4-41F2-A50B-09CE2F43D849}"/>
              </a:ext>
            </a:extLst>
          </p:cNvPr>
          <p:cNvSpPr txBox="1"/>
          <p:nvPr/>
        </p:nvSpPr>
        <p:spPr>
          <a:xfrm>
            <a:off x="926490" y="4900880"/>
            <a:ext cx="4648199" cy="1323439"/>
          </a:xfrm>
          <a:prstGeom prst="rect">
            <a:avLst/>
          </a:prstGeom>
          <a:noFill/>
        </p:spPr>
        <p:txBody>
          <a:bodyPr wrap="square" rtlCol="0">
            <a:spAutoFit/>
          </a:bodyPr>
          <a:lstStyle/>
          <a:p>
            <a:r>
              <a:rPr lang="en-SG" sz="2000" dirty="0"/>
              <a:t>The likelihood of the reconstruction is the probability that negative binomial resampling from the reconstruction yields the spectrum</a:t>
            </a:r>
          </a:p>
        </p:txBody>
      </p:sp>
      <p:sp>
        <p:nvSpPr>
          <p:cNvPr id="11" name="Arrow: Right 10">
            <a:extLst>
              <a:ext uri="{FF2B5EF4-FFF2-40B4-BE49-F238E27FC236}">
                <a16:creationId xmlns:a16="http://schemas.microsoft.com/office/drawing/2014/main" id="{6546794E-DDE9-49E9-A5E1-5FA333F69938}"/>
              </a:ext>
            </a:extLst>
          </p:cNvPr>
          <p:cNvSpPr/>
          <p:nvPr/>
        </p:nvSpPr>
        <p:spPr>
          <a:xfrm>
            <a:off x="5740698" y="5398905"/>
            <a:ext cx="1600200" cy="327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75721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63</a:t>
            </a:fld>
            <a:endParaRPr lang="en-US"/>
          </a:p>
        </p:txBody>
      </p:sp>
      <p:sp>
        <p:nvSpPr>
          <p:cNvPr id="8" name="Rectangle 7">
            <a:extLst>
              <a:ext uri="{FF2B5EF4-FFF2-40B4-BE49-F238E27FC236}">
                <a16:creationId xmlns:a16="http://schemas.microsoft.com/office/drawing/2014/main" id="{CA4EDFC0-6B6E-4098-A3D5-CE7C402604B9}"/>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D40FB1A5-0D8E-43E6-977E-659A2B0385BF}"/>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A75C9CC1-2E35-4F4C-A0FE-EB33189EEAEB}"/>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2" name="Rectangle 11">
            <a:extLst>
              <a:ext uri="{FF2B5EF4-FFF2-40B4-BE49-F238E27FC236}">
                <a16:creationId xmlns:a16="http://schemas.microsoft.com/office/drawing/2014/main" id="{454F26F0-36FF-4A6E-94C2-52546A7D6D23}"/>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2568609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4011355"/>
          </a:xfrm>
          <a:prstGeom prst="rect">
            <a:avLst/>
          </a:prstGeom>
          <a:noFill/>
        </p:spPr>
        <p:txBody>
          <a:bodyPr wrap="square" rtlCol="0">
            <a:spAutoFit/>
          </a:bodyPr>
          <a:lstStyle/>
          <a:p>
            <a:r>
              <a:rPr lang="en-US" sz="3600" dirty="0"/>
              <a:t>Likelihood ratio test </a:t>
            </a:r>
          </a:p>
          <a:p>
            <a:r>
              <a:rPr lang="en-US" sz="3600" dirty="0"/>
              <a:t>p &lt; 10</a:t>
            </a:r>
            <a:r>
              <a:rPr lang="en-US" sz="4400" baseline="30000" dirty="0"/>
              <a:t>-9</a:t>
            </a:r>
          </a:p>
          <a:p>
            <a:endParaRPr lang="en-US" sz="4400" baseline="30000" dirty="0"/>
          </a:p>
          <a:p>
            <a:r>
              <a:rPr lang="en-US" sz="4400" baseline="30000" dirty="0"/>
              <a:t>Note that we have added a statistical concept</a:t>
            </a:r>
            <a:r>
              <a:rPr lang="en-US" sz="3600" baseline="30000" dirty="0"/>
              <a:t> </a:t>
            </a:r>
            <a:endParaRPr lang="en-US" sz="44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64</a:t>
            </a:fld>
            <a:endParaRPr lang="en-US"/>
          </a:p>
        </p:txBody>
      </p:sp>
      <p:sp>
        <p:nvSpPr>
          <p:cNvPr id="8" name="Rectangle 7">
            <a:extLst>
              <a:ext uri="{FF2B5EF4-FFF2-40B4-BE49-F238E27FC236}">
                <a16:creationId xmlns:a16="http://schemas.microsoft.com/office/drawing/2014/main" id="{7A311670-C629-475E-8E97-E2FAA08681C0}"/>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0D22C0A2-42DF-462A-A5C1-0A064A9DEAD4}"/>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E733262B-687E-4A1F-9738-DC41014EA331}"/>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1" name="Rectangle 10">
            <a:extLst>
              <a:ext uri="{FF2B5EF4-FFF2-40B4-BE49-F238E27FC236}">
                <a16:creationId xmlns:a16="http://schemas.microsoft.com/office/drawing/2014/main" id="{5524A391-205E-41FF-AB5C-23A1F294ED7A}"/>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3312271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BD7AE-7C06-4682-BEF2-E277D5D85285}"/>
              </a:ext>
            </a:extLst>
          </p:cNvPr>
          <p:cNvSpPr>
            <a:spLocks noGrp="1"/>
          </p:cNvSpPr>
          <p:nvPr>
            <p:ph type="title"/>
          </p:nvPr>
        </p:nvSpPr>
        <p:spPr>
          <a:xfrm>
            <a:off x="609600" y="1066800"/>
            <a:ext cx="10972800" cy="4953000"/>
          </a:xfrm>
        </p:spPr>
        <p:txBody>
          <a:bodyPr/>
          <a:lstStyle/>
          <a:p>
            <a:r>
              <a:rPr lang="en-US" sz="4000" dirty="0"/>
              <a:t>We reject the null hypothesis that the reconstruction of the spectrum without the AA signature is as good as the reconstruction with the AA signature</a:t>
            </a:r>
            <a:br>
              <a:rPr lang="en-US" sz="4000" dirty="0"/>
            </a:br>
            <a:br>
              <a:rPr lang="en-US" sz="4000" dirty="0"/>
            </a:br>
            <a:r>
              <a:rPr lang="en-US" sz="4000" dirty="0"/>
              <a:t>That is, we need the AA signature to plausibly explain the spectrum</a:t>
            </a:r>
          </a:p>
        </p:txBody>
      </p:sp>
      <p:sp>
        <p:nvSpPr>
          <p:cNvPr id="2" name="Slide Number Placeholder 1">
            <a:extLst>
              <a:ext uri="{FF2B5EF4-FFF2-40B4-BE49-F238E27FC236}">
                <a16:creationId xmlns:a16="http://schemas.microsoft.com/office/drawing/2014/main" id="{09EE7295-0952-4D2F-90E9-DC3D5F17F420}"/>
              </a:ext>
            </a:extLst>
          </p:cNvPr>
          <p:cNvSpPr>
            <a:spLocks noGrp="1"/>
          </p:cNvSpPr>
          <p:nvPr>
            <p:ph type="sldNum" sz="quarter" idx="12"/>
          </p:nvPr>
        </p:nvSpPr>
        <p:spPr/>
        <p:txBody>
          <a:bodyPr/>
          <a:lstStyle/>
          <a:p>
            <a:pPr>
              <a:defRPr/>
            </a:pPr>
            <a:fld id="{5B7F0F32-E763-409B-A0CB-46F9931D5A6C}" type="slidenum">
              <a:rPr lang="en-US" smtClean="0"/>
              <a:pPr>
                <a:defRPr/>
              </a:pPr>
              <a:t>65</a:t>
            </a:fld>
            <a:endParaRPr lang="en-US"/>
          </a:p>
        </p:txBody>
      </p:sp>
    </p:spTree>
    <p:extLst>
      <p:ext uri="{BB962C8B-B14F-4D97-AF65-F5344CB8AC3E}">
        <p14:creationId xmlns:p14="http://schemas.microsoft.com/office/powerpoint/2010/main" val="3512051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143000"/>
            <a:ext cx="10972800" cy="4297362"/>
          </a:xfrm>
        </p:spPr>
        <p:txBody>
          <a:bodyPr/>
          <a:lstStyle/>
          <a:p>
            <a:r>
              <a:rPr lang="en-SG" dirty="0"/>
              <a:t>Can extend the signature presence test to sets of signatures</a:t>
            </a:r>
            <a:br>
              <a:rPr lang="en-SG" dirty="0"/>
            </a:br>
            <a:br>
              <a:rPr lang="en-SG" dirty="0"/>
            </a:br>
            <a:r>
              <a:rPr lang="en-SG" dirty="0"/>
              <a:t>“Is this </a:t>
            </a:r>
            <a:r>
              <a:rPr lang="en-SG" b="1" i="1" dirty="0"/>
              <a:t>set</a:t>
            </a:r>
            <a:r>
              <a:rPr lang="en-SG" dirty="0"/>
              <a:t> of signatures needed to plausibly account for this spectrum?”</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66</a:t>
            </a:fld>
            <a:endParaRPr lang="en-US"/>
          </a:p>
        </p:txBody>
      </p:sp>
    </p:spTree>
    <p:extLst>
      <p:ext uri="{BB962C8B-B14F-4D97-AF65-F5344CB8AC3E}">
        <p14:creationId xmlns:p14="http://schemas.microsoft.com/office/powerpoint/2010/main" val="132132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676400"/>
            <a:ext cx="10972800" cy="3657600"/>
          </a:xfrm>
        </p:spPr>
        <p:txBody>
          <a:bodyPr/>
          <a:lstStyle/>
          <a:p>
            <a:r>
              <a:rPr lang="en-SG" dirty="0"/>
              <a:t>This means we can find all subsets of signatures that </a:t>
            </a:r>
            <a:r>
              <a:rPr lang="en-SG" b="1" dirty="0"/>
              <a:t>can</a:t>
            </a:r>
            <a:r>
              <a:rPr lang="en-SG" dirty="0"/>
              <a:t> plausibly account for a spectrum  (usually more than one such subset)</a:t>
            </a:r>
            <a:br>
              <a:rPr lang="en-SG" dirty="0"/>
            </a:b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67</a:t>
            </a:fld>
            <a:endParaRPr lang="en-US"/>
          </a:p>
        </p:txBody>
      </p:sp>
    </p:spTree>
    <p:extLst>
      <p:ext uri="{BB962C8B-B14F-4D97-AF65-F5344CB8AC3E}">
        <p14:creationId xmlns:p14="http://schemas.microsoft.com/office/powerpoint/2010/main" val="3812028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1219200" y="1828800"/>
            <a:ext cx="9448800" cy="2087562"/>
          </a:xfrm>
        </p:spPr>
        <p:txBody>
          <a:bodyPr/>
          <a:lstStyle/>
          <a:p>
            <a:r>
              <a:rPr lang="en-SG" dirty="0"/>
              <a:t>We can then search among subsets of signatures that can plausibly explain the spectrum to find the “best” subset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68</a:t>
            </a:fld>
            <a:endParaRPr lang="en-US"/>
          </a:p>
        </p:txBody>
      </p:sp>
    </p:spTree>
    <p:extLst>
      <p:ext uri="{BB962C8B-B14F-4D97-AF65-F5344CB8AC3E}">
        <p14:creationId xmlns:p14="http://schemas.microsoft.com/office/powerpoint/2010/main" val="2384678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C00F-3175-4841-AE80-407717AD4362}"/>
              </a:ext>
            </a:extLst>
          </p:cNvPr>
          <p:cNvSpPr>
            <a:spLocks noGrp="1"/>
          </p:cNvSpPr>
          <p:nvPr>
            <p:ph type="title"/>
          </p:nvPr>
        </p:nvSpPr>
        <p:spPr>
          <a:xfrm>
            <a:off x="533400" y="152400"/>
            <a:ext cx="10972800" cy="715962"/>
          </a:xfrm>
        </p:spPr>
        <p:txBody>
          <a:bodyPr/>
          <a:lstStyle/>
          <a:p>
            <a:pPr algn="l"/>
            <a:r>
              <a:rPr lang="en-US" sz="4000" dirty="0"/>
              <a:t>Example of multiple plausible reconstructions</a:t>
            </a:r>
          </a:p>
        </p:txBody>
      </p:sp>
      <p:sp>
        <p:nvSpPr>
          <p:cNvPr id="4" name="Content Placeholder 3">
            <a:extLst>
              <a:ext uri="{FF2B5EF4-FFF2-40B4-BE49-F238E27FC236}">
                <a16:creationId xmlns:a16="http://schemas.microsoft.com/office/drawing/2014/main" id="{A69878C1-CD17-45E6-BB78-B87FDB91B68F}"/>
              </a:ext>
            </a:extLst>
          </p:cNvPr>
          <p:cNvSpPr>
            <a:spLocks noGrp="1"/>
          </p:cNvSpPr>
          <p:nvPr>
            <p:ph idx="1"/>
          </p:nvPr>
        </p:nvSpPr>
        <p:spPr>
          <a:xfrm>
            <a:off x="457200" y="914400"/>
            <a:ext cx="10972800" cy="5638800"/>
          </a:xfrm>
        </p:spPr>
        <p:txBody>
          <a:bodyPr/>
          <a:lstStyle/>
          <a:p>
            <a:r>
              <a:rPr lang="en-US" dirty="0"/>
              <a:t>One squamous lung cancer</a:t>
            </a:r>
          </a:p>
          <a:p>
            <a:r>
              <a:rPr lang="en-US" dirty="0"/>
              <a:t>Possible signatures SBS1, SBS2, SBS4, SBS5, SBS8, SBS13, SBS18, SBS29, SBS40, SBS44</a:t>
            </a:r>
          </a:p>
          <a:p>
            <a:r>
              <a:rPr lang="en-US" dirty="0"/>
              <a:t>Can remove ~60 subsets of signatures and still get plausible reconstruction</a:t>
            </a:r>
          </a:p>
          <a:p>
            <a:r>
              <a:rPr lang="en-US" dirty="0"/>
              <a:t>For example, can remove</a:t>
            </a:r>
          </a:p>
          <a:p>
            <a:pPr lvl="1"/>
            <a:r>
              <a:rPr lang="en-US" dirty="0"/>
              <a:t>SBS29</a:t>
            </a:r>
          </a:p>
          <a:p>
            <a:pPr lvl="1"/>
            <a:r>
              <a:rPr lang="en-US" dirty="0"/>
              <a:t>SBS18, SBS29</a:t>
            </a:r>
          </a:p>
          <a:p>
            <a:pPr lvl="1"/>
            <a:r>
              <a:rPr lang="en-US" sz="2400" b="0" i="0" dirty="0">
                <a:solidFill>
                  <a:srgbClr val="000000"/>
                </a:solidFill>
                <a:effectLst/>
                <a:latin typeface="DejaVu Sans"/>
              </a:rPr>
              <a:t>SBS18, SBS29, SBS40, SBS44,</a:t>
            </a:r>
          </a:p>
          <a:p>
            <a:pPr lvl="1"/>
            <a:r>
              <a:rPr lang="en-US" sz="2400" b="0" i="0" dirty="0">
                <a:solidFill>
                  <a:srgbClr val="000000"/>
                </a:solidFill>
                <a:effectLst/>
                <a:latin typeface="DejaVu Sans"/>
              </a:rPr>
              <a:t>SBS1, SBS18, SBS29, SBS40, SBS44</a:t>
            </a:r>
          </a:p>
        </p:txBody>
      </p:sp>
      <p:sp>
        <p:nvSpPr>
          <p:cNvPr id="3" name="Slide Number Placeholder 2">
            <a:extLst>
              <a:ext uri="{FF2B5EF4-FFF2-40B4-BE49-F238E27FC236}">
                <a16:creationId xmlns:a16="http://schemas.microsoft.com/office/drawing/2014/main" id="{BC85816B-A2EE-409F-AE3D-D33897242B40}"/>
              </a:ext>
            </a:extLst>
          </p:cNvPr>
          <p:cNvSpPr>
            <a:spLocks noGrp="1"/>
          </p:cNvSpPr>
          <p:nvPr>
            <p:ph type="sldNum" sz="quarter" idx="12"/>
          </p:nvPr>
        </p:nvSpPr>
        <p:spPr/>
        <p:txBody>
          <a:bodyPr/>
          <a:lstStyle/>
          <a:p>
            <a:pPr>
              <a:defRPr/>
            </a:pPr>
            <a:fld id="{47EB465D-2B07-4782-9D38-CDF7B0E66DA7}" type="slidenum">
              <a:rPr lang="en-US" smtClean="0"/>
              <a:pPr>
                <a:defRPr/>
              </a:pPr>
              <a:t>69</a:t>
            </a:fld>
            <a:endParaRPr lang="en-US"/>
          </a:p>
        </p:txBody>
      </p:sp>
    </p:spTree>
    <p:extLst>
      <p:ext uri="{BB962C8B-B14F-4D97-AF65-F5344CB8AC3E}">
        <p14:creationId xmlns:p14="http://schemas.microsoft.com/office/powerpoint/2010/main" val="2175912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70</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2999"/>
            <a:ext cx="11506200" cy="178435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4419600"/>
            <a:ext cx="11506200" cy="2133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05" y="2759075"/>
            <a:ext cx="914400" cy="914400"/>
          </a:xfrm>
          <a:prstGeom prst="rect">
            <a:avLst/>
          </a:prstGeom>
        </p:spPr>
      </p:pic>
    </p:spTree>
    <p:extLst>
      <p:ext uri="{BB962C8B-B14F-4D97-AF65-F5344CB8AC3E}">
        <p14:creationId xmlns:p14="http://schemas.microsoft.com/office/powerpoint/2010/main" val="630067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71</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2383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9220200" cy="1477962"/>
          </a:xfrm>
        </p:spPr>
        <p:txBody>
          <a:bodyPr/>
          <a:lstStyle/>
          <a:p>
            <a:pPr algn="l"/>
            <a:r>
              <a:rPr lang="en-SG" sz="3600" dirty="0"/>
              <a:t>A notion of the “best” subset among the subsets that can plausibly explain the spectrum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E505673-69D1-466D-ADC3-A9C35585EE72}"/>
                  </a:ext>
                </a:extLst>
              </p:cNvPr>
              <p:cNvSpPr>
                <a:spLocks noGrp="1"/>
              </p:cNvSpPr>
              <p:nvPr>
                <p:ph idx="1"/>
              </p:nvPr>
            </p:nvSpPr>
            <p:spPr>
              <a:xfrm>
                <a:off x="609600" y="1981200"/>
                <a:ext cx="10972800" cy="4144964"/>
              </a:xfrm>
            </p:spPr>
            <p:txBody>
              <a:bodyPr/>
              <a:lstStyle/>
              <a:p>
                <a:r>
                  <a:rPr lang="en-US" dirty="0"/>
                  <a:t>We “Maximum A Posteriori Probability” to find a best attribution (subset of signatures)</a:t>
                </a:r>
              </a:p>
              <a:p>
                <a:r>
                  <a:rPr lang="en-US" dirty="0"/>
                  <a:t>We maximize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𝑀</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where</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𝑀</m:t>
                        </m:r>
                      </m:e>
                    </m:d>
                  </m:oMath>
                </a14:m>
                <a:r>
                  <a:rPr lang="en-US" dirty="0"/>
                  <a:t> is the likelihood of the attribution – the probability of the spectrum given the attribution</a:t>
                </a:r>
              </a:p>
              <a:p>
                <a:r>
                  <a:rPr lang="en-US" dirty="0"/>
                  <a:t>For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𝑀</m:t>
                        </m:r>
                      </m:e>
                    </m:d>
                  </m:oMath>
                </a14:m>
                <a:r>
                  <a:rPr lang="en-US" dirty="0"/>
                  <a:t> we use the product of the probabilities that each signature is present or absent in the given cancer type</a:t>
                </a:r>
              </a:p>
            </p:txBody>
          </p:sp>
        </mc:Choice>
        <mc:Fallback xmlns="">
          <p:sp>
            <p:nvSpPr>
              <p:cNvPr id="4" name="Content Placeholder 3">
                <a:extLst>
                  <a:ext uri="{FF2B5EF4-FFF2-40B4-BE49-F238E27FC236}">
                    <a16:creationId xmlns:a16="http://schemas.microsoft.com/office/drawing/2014/main" id="{6E505673-69D1-466D-ADC3-A9C35585EE72}"/>
                  </a:ext>
                </a:extLst>
              </p:cNvPr>
              <p:cNvSpPr>
                <a:spLocks noGrp="1" noRot="1" noChangeAspect="1" noMove="1" noResize="1" noEditPoints="1" noAdjustHandles="1" noChangeArrowheads="1" noChangeShapeType="1" noTextEdit="1"/>
              </p:cNvSpPr>
              <p:nvPr>
                <p:ph idx="1"/>
              </p:nvPr>
            </p:nvSpPr>
            <p:spPr>
              <a:xfrm>
                <a:off x="609600" y="1981200"/>
                <a:ext cx="10972800" cy="4144964"/>
              </a:xfrm>
              <a:blipFill>
                <a:blip r:embed="rId2"/>
                <a:stretch>
                  <a:fillRect l="-1278" t="-1912" r="-556"/>
                </a:stretch>
              </a:blipFill>
            </p:spPr>
            <p:txBody>
              <a:bodyPr/>
              <a:lstStyle/>
              <a:p>
                <a:r>
                  <a:rPr lang="en-SG">
                    <a:noFill/>
                  </a:rPr>
                  <a:t> </a:t>
                </a:r>
              </a:p>
            </p:txBody>
          </p:sp>
        </mc:Fallback>
      </mc:AlternateContent>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72</a:t>
            </a:fld>
            <a:endParaRPr lang="en-US"/>
          </a:p>
        </p:txBody>
      </p:sp>
    </p:spTree>
    <p:extLst>
      <p:ext uri="{BB962C8B-B14F-4D97-AF65-F5344CB8AC3E}">
        <p14:creationId xmlns:p14="http://schemas.microsoft.com/office/powerpoint/2010/main" val="48270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E7199-03D0-4638-94B9-80280F8A8E38}"/>
              </a:ext>
            </a:extLst>
          </p:cNvPr>
          <p:cNvSpPr>
            <a:spLocks noGrp="1"/>
          </p:cNvSpPr>
          <p:nvPr>
            <p:ph type="title"/>
          </p:nvPr>
        </p:nvSpPr>
        <p:spPr>
          <a:xfrm>
            <a:off x="609600" y="274638"/>
            <a:ext cx="3810000" cy="6126162"/>
          </a:xfrm>
        </p:spPr>
        <p:txBody>
          <a:bodyPr/>
          <a:lstStyle/>
          <a:p>
            <a:pPr algn="l"/>
            <a:r>
              <a:rPr lang="en-US" sz="3600" dirty="0"/>
              <a:t>Very rare signatures in squamous cell lung cancer (SBS18, SBS29, SBS44) no longer attributed</a:t>
            </a:r>
            <a:br>
              <a:rPr lang="en-US" sz="3600" dirty="0"/>
            </a:br>
            <a:br>
              <a:rPr lang="en-US" sz="3600" dirty="0"/>
            </a:br>
            <a:r>
              <a:rPr lang="en-US" sz="2400" dirty="0"/>
              <a:t>SBS40 (found in 5% of squamous lung cancer) probably needs more investigation</a:t>
            </a:r>
            <a:endParaRPr lang="en-US" sz="3600" dirty="0"/>
          </a:p>
        </p:txBody>
      </p:sp>
      <p:sp>
        <p:nvSpPr>
          <p:cNvPr id="4" name="Slide Number Placeholder 3">
            <a:extLst>
              <a:ext uri="{FF2B5EF4-FFF2-40B4-BE49-F238E27FC236}">
                <a16:creationId xmlns:a16="http://schemas.microsoft.com/office/drawing/2014/main" id="{1BC33A85-10CB-4FE9-A359-95118D01D5F1}"/>
              </a:ext>
            </a:extLst>
          </p:cNvPr>
          <p:cNvSpPr>
            <a:spLocks noGrp="1"/>
          </p:cNvSpPr>
          <p:nvPr>
            <p:ph type="sldNum" sz="quarter" idx="12"/>
          </p:nvPr>
        </p:nvSpPr>
        <p:spPr/>
        <p:txBody>
          <a:bodyPr/>
          <a:lstStyle/>
          <a:p>
            <a:pPr>
              <a:defRPr/>
            </a:pPr>
            <a:fld id="{FFFB4C55-9A55-45A0-A2A5-ECC3126D7CB8}" type="slidenum">
              <a:rPr lang="en-US" smtClean="0"/>
              <a:pPr>
                <a:defRPr/>
              </a:pPr>
              <a:t>73</a:t>
            </a:fld>
            <a:endParaRPr lang="en-US"/>
          </a:p>
        </p:txBody>
      </p:sp>
      <p:pic>
        <p:nvPicPr>
          <p:cNvPr id="7" name="Picture 6">
            <a:extLst>
              <a:ext uri="{FF2B5EF4-FFF2-40B4-BE49-F238E27FC236}">
                <a16:creationId xmlns:a16="http://schemas.microsoft.com/office/drawing/2014/main" id="{998206E2-C753-438A-985A-66E1AD6374EA}"/>
              </a:ext>
            </a:extLst>
          </p:cNvPr>
          <p:cNvPicPr>
            <a:picLocks noChangeAspect="1"/>
          </p:cNvPicPr>
          <p:nvPr/>
        </p:nvPicPr>
        <p:blipFill rotWithShape="1">
          <a:blip r:embed="rId2"/>
          <a:srcRect l="13481" t="28765" r="55268" b="3403"/>
          <a:stretch/>
        </p:blipFill>
        <p:spPr>
          <a:xfrm>
            <a:off x="4419600" y="77833"/>
            <a:ext cx="5410200" cy="6480647"/>
          </a:xfrm>
          <a:prstGeom prst="rect">
            <a:avLst/>
          </a:prstGeom>
        </p:spPr>
      </p:pic>
      <p:pic>
        <p:nvPicPr>
          <p:cNvPr id="8" name="Picture 7">
            <a:extLst>
              <a:ext uri="{FF2B5EF4-FFF2-40B4-BE49-F238E27FC236}">
                <a16:creationId xmlns:a16="http://schemas.microsoft.com/office/drawing/2014/main" id="{99299A7D-590C-4C15-8826-43893720E33B}"/>
              </a:ext>
            </a:extLst>
          </p:cNvPr>
          <p:cNvPicPr>
            <a:picLocks noChangeAspect="1"/>
          </p:cNvPicPr>
          <p:nvPr/>
        </p:nvPicPr>
        <p:blipFill rotWithShape="1">
          <a:blip r:embed="rId2"/>
          <a:srcRect l="73125" t="28766" r="16696" b="37420"/>
          <a:stretch/>
        </p:blipFill>
        <p:spPr>
          <a:xfrm>
            <a:off x="9906000" y="1752600"/>
            <a:ext cx="2078181" cy="3810000"/>
          </a:xfrm>
          <a:prstGeom prst="rect">
            <a:avLst/>
          </a:prstGeom>
        </p:spPr>
      </p:pic>
    </p:spTree>
    <p:extLst>
      <p:ext uri="{BB962C8B-B14F-4D97-AF65-F5344CB8AC3E}">
        <p14:creationId xmlns:p14="http://schemas.microsoft.com/office/powerpoint/2010/main" val="3094314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74</a:t>
            </a:fld>
            <a:endParaRPr lang="en-US"/>
          </a:p>
        </p:txBody>
      </p:sp>
      <p:sp>
        <p:nvSpPr>
          <p:cNvPr id="6" name="Arrow: Right 5">
            <a:extLst>
              <a:ext uri="{FF2B5EF4-FFF2-40B4-BE49-F238E27FC236}">
                <a16:creationId xmlns:a16="http://schemas.microsoft.com/office/drawing/2014/main" id="{969DE301-3322-4ED6-8625-E90F536A332F}"/>
              </a:ext>
            </a:extLst>
          </p:cNvPr>
          <p:cNvSpPr/>
          <p:nvPr/>
        </p:nvSpPr>
        <p:spPr>
          <a:xfrm>
            <a:off x="0" y="4004469"/>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524077"/>
            <a:ext cx="11506200" cy="23621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769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358AE-4A27-4335-8AAC-284D9180DA60}"/>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D0B905F0-9655-4DE6-86A8-ABADA7368372}"/>
              </a:ext>
            </a:extLst>
          </p:cNvPr>
          <p:cNvSpPr>
            <a:spLocks noGrp="1"/>
          </p:cNvSpPr>
          <p:nvPr>
            <p:ph idx="1"/>
          </p:nvPr>
        </p:nvSpPr>
        <p:spPr/>
        <p:txBody>
          <a:bodyPr/>
          <a:lstStyle/>
          <a:p>
            <a:r>
              <a:rPr lang="en-US" dirty="0"/>
              <a:t>In the overview…</a:t>
            </a:r>
          </a:p>
          <a:p>
            <a:pPr lvl="1"/>
            <a:r>
              <a:rPr lang="en-US" dirty="0"/>
              <a:t>Explained the concepts of mutational signatures</a:t>
            </a:r>
          </a:p>
          <a:p>
            <a:pPr lvl="1"/>
            <a:r>
              <a:rPr lang="en-US" dirty="0"/>
              <a:t>Gave an example of mutational signatures in molecular epidemiology: mutational signatures revealed the role of AA – aristolochic acid – in causing liver cancer and other cancers</a:t>
            </a:r>
          </a:p>
        </p:txBody>
      </p:sp>
      <p:sp>
        <p:nvSpPr>
          <p:cNvPr id="3" name="Slide Number Placeholder 2">
            <a:extLst>
              <a:ext uri="{FF2B5EF4-FFF2-40B4-BE49-F238E27FC236}">
                <a16:creationId xmlns:a16="http://schemas.microsoft.com/office/drawing/2014/main" id="{C637E5A9-8152-4BD8-860A-1FBDAE94E7B7}"/>
              </a:ext>
            </a:extLst>
          </p:cNvPr>
          <p:cNvSpPr>
            <a:spLocks noGrp="1"/>
          </p:cNvSpPr>
          <p:nvPr>
            <p:ph type="sldNum" sz="quarter" idx="12"/>
          </p:nvPr>
        </p:nvSpPr>
        <p:spPr/>
        <p:txBody>
          <a:bodyPr/>
          <a:lstStyle/>
          <a:p>
            <a:pPr>
              <a:defRPr/>
            </a:pPr>
            <a:fld id="{47EB465D-2B07-4782-9D38-CDF7B0E66DA7}" type="slidenum">
              <a:rPr lang="en-US" smtClean="0"/>
              <a:pPr>
                <a:defRPr/>
              </a:pPr>
              <a:t>75</a:t>
            </a:fld>
            <a:endParaRPr lang="en-US"/>
          </a:p>
        </p:txBody>
      </p:sp>
    </p:spTree>
    <p:extLst>
      <p:ext uri="{BB962C8B-B14F-4D97-AF65-F5344CB8AC3E}">
        <p14:creationId xmlns:p14="http://schemas.microsoft.com/office/powerpoint/2010/main" val="1139033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76</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61D12099-8C3C-4776-80E9-160C18B82D2E}"/>
              </a:ext>
            </a:extLst>
          </p:cNvPr>
          <p:cNvPicPr>
            <a:picLocks noChangeAspect="1"/>
          </p:cNvPicPr>
          <p:nvPr/>
        </p:nvPicPr>
        <p:blipFill rotWithShape="1">
          <a:blip r:embed="rId3"/>
          <a:srcRect l="21233" t="59565" r="15014" b="11861"/>
          <a:stretch/>
        </p:blipFill>
        <p:spPr>
          <a:xfrm>
            <a:off x="4953000" y="1447800"/>
            <a:ext cx="6735344" cy="793967"/>
          </a:xfrm>
          <a:prstGeom prst="rect">
            <a:avLst/>
          </a:prstGeom>
          <a:ln w="38100">
            <a:solidFill>
              <a:schemeClr val="accent2"/>
            </a:solidFill>
          </a:ln>
          <a:effectLst>
            <a:outerShdw blurRad="50800" dist="279400" dir="2700000" algn="tl" rotWithShape="0">
              <a:prstClr val="black">
                <a:alpha val="40000"/>
              </a:prstClr>
            </a:outerShdw>
          </a:effectLst>
        </p:spPr>
      </p:pic>
    </p:spTree>
    <p:extLst>
      <p:ext uri="{BB962C8B-B14F-4D97-AF65-F5344CB8AC3E}">
        <p14:creationId xmlns:p14="http://schemas.microsoft.com/office/powerpoint/2010/main" val="100493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sz="4000" dirty="0"/>
              <a:t>Summary: What questions do we want to answer?</a:t>
            </a:r>
          </a:p>
        </p:txBody>
      </p:sp>
      <p:sp>
        <p:nvSpPr>
          <p:cNvPr id="4" name="Content Placeholder 3"/>
          <p:cNvSpPr>
            <a:spLocks noGrp="1"/>
          </p:cNvSpPr>
          <p:nvPr>
            <p:ph idx="1"/>
          </p:nvPr>
        </p:nvSpPr>
        <p:spPr>
          <a:xfrm>
            <a:off x="580505" y="1003069"/>
            <a:ext cx="10515600" cy="5562600"/>
          </a:xfrm>
        </p:spPr>
        <p:txBody>
          <a:bodyPr/>
          <a:lstStyle/>
          <a:p>
            <a:r>
              <a:rPr lang="en-US" sz="2400" b="1" dirty="0"/>
              <a:t>Extraction (Discovery) of new signatures</a:t>
            </a:r>
          </a:p>
          <a:p>
            <a:pPr lvl="1"/>
            <a:r>
              <a:rPr lang="en-US" sz="2000" dirty="0"/>
              <a:t>Discussed approaches based on NMF (and mentioned but did not discuss approaches based on probabilistic topic models)</a:t>
            </a:r>
          </a:p>
          <a:p>
            <a:pPr lvl="1"/>
            <a:r>
              <a:rPr lang="en-US" sz="2000" dirty="0"/>
              <a:t>Discussed challenges (including deciding on the number of signatures) and pitfalls and the fact that discovering signatures is not a purely algorithm process</a:t>
            </a:r>
          </a:p>
          <a:p>
            <a:r>
              <a:rPr lang="en-US" sz="2400" b="1" dirty="0"/>
              <a:t>Attribution of known signatures</a:t>
            </a:r>
          </a:p>
          <a:p>
            <a:pPr lvl="1"/>
            <a:r>
              <a:rPr lang="en-US" sz="2000" dirty="0"/>
              <a:t>Looked at issues of sparsity</a:t>
            </a:r>
          </a:p>
          <a:p>
            <a:pPr lvl="1"/>
            <a:r>
              <a:rPr lang="en-US" sz="2000" dirty="0"/>
              <a:t>Observed that often many attributions can plausibly reconstruct a given spectrum</a:t>
            </a:r>
          </a:p>
          <a:p>
            <a:pPr lvl="1"/>
            <a:r>
              <a:rPr lang="en-US" sz="2000" dirty="0"/>
              <a:t>Which suggested that we need to formally and informally incorporate prior knowledge</a:t>
            </a:r>
          </a:p>
          <a:p>
            <a:pPr lvl="1"/>
            <a:r>
              <a:rPr lang="en-US" sz="2000" dirty="0"/>
              <a:t>Tried to capture some of this prior knowledge using by evaluating the set of plausible attributions using maximum a posteriori probability estimates </a:t>
            </a:r>
            <a:endParaRPr lang="en-US" sz="2400" b="1" dirty="0"/>
          </a:p>
          <a:p>
            <a:r>
              <a:rPr lang="en-US" sz="2400" b="1" dirty="0"/>
              <a:t>Signature presence tests</a:t>
            </a:r>
          </a:p>
          <a:p>
            <a:pPr lvl="1"/>
            <a:r>
              <a:rPr lang="en-US" sz="2000" dirty="0"/>
              <a:t>Use a likelihood ratio test to decide if a particular signature or set of signatures is plausibly required to reconstruct an observed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77</a:t>
            </a:fld>
            <a:endParaRPr lang="en-US" dirty="0"/>
          </a:p>
        </p:txBody>
      </p:sp>
    </p:spTree>
    <p:extLst>
      <p:ext uri="{BB962C8B-B14F-4D97-AF65-F5344CB8AC3E}">
        <p14:creationId xmlns:p14="http://schemas.microsoft.com/office/powerpoint/2010/main" val="4081109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9144000" cy="457200"/>
          </a:xfrm>
        </p:spPr>
        <p:txBody>
          <a:bodyPr>
            <a:normAutofit fontScale="90000"/>
          </a:bodyPr>
          <a:lstStyle/>
          <a:p>
            <a:pPr algn="l"/>
            <a:r>
              <a:rPr lang="en-US" dirty="0"/>
              <a:t>Acknowledgements for AA in Liver Cancer</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F89CCB-B4B2-45E8-A27C-416D35C9D737}"/>
              </a:ext>
            </a:extLst>
          </p:cNvPr>
          <p:cNvSpPr txBox="1"/>
          <p:nvPr/>
        </p:nvSpPr>
        <p:spPr>
          <a:xfrm>
            <a:off x="6248400" y="5257800"/>
            <a:ext cx="4671535" cy="461665"/>
          </a:xfrm>
          <a:prstGeom prst="rect">
            <a:avLst/>
          </a:prstGeom>
          <a:noFill/>
        </p:spPr>
        <p:txBody>
          <a:bodyPr wrap="none" rtlCol="0">
            <a:spAutoFit/>
          </a:bodyPr>
          <a:lstStyle/>
          <a:p>
            <a:r>
              <a:rPr lang="en-US" sz="2400" b="1" dirty="0"/>
              <a:t>https://tinyurl.com/aa-liver-cancer</a:t>
            </a:r>
            <a:endParaRPr lang="en-US" sz="2400" dirty="0"/>
          </a:p>
        </p:txBody>
      </p:sp>
    </p:spTree>
    <p:extLst>
      <p:ext uri="{BB962C8B-B14F-4D97-AF65-F5344CB8AC3E}">
        <p14:creationId xmlns:p14="http://schemas.microsoft.com/office/powerpoint/2010/main" val="2264853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6F6BB5-5542-4C37-AC6E-4F213F7D9F20}"/>
              </a:ext>
            </a:extLst>
          </p:cNvPr>
          <p:cNvSpPr>
            <a:spLocks noGrp="1"/>
          </p:cNvSpPr>
          <p:nvPr>
            <p:ph type="title"/>
          </p:nvPr>
        </p:nvSpPr>
        <p:spPr>
          <a:xfrm>
            <a:off x="609600" y="274638"/>
            <a:ext cx="10972800" cy="792162"/>
          </a:xfrm>
        </p:spPr>
        <p:txBody>
          <a:bodyPr/>
          <a:lstStyle/>
          <a:p>
            <a:r>
              <a:rPr lang="en-SG" dirty="0"/>
              <a:t>General acknowledgements</a:t>
            </a:r>
          </a:p>
        </p:txBody>
      </p:sp>
      <p:sp>
        <p:nvSpPr>
          <p:cNvPr id="7" name="Content Placeholder 6">
            <a:extLst>
              <a:ext uri="{FF2B5EF4-FFF2-40B4-BE49-F238E27FC236}">
                <a16:creationId xmlns:a16="http://schemas.microsoft.com/office/drawing/2014/main" id="{F3C7B98D-BFB8-4AB3-B5AE-4A9911C960D2}"/>
              </a:ext>
            </a:extLst>
          </p:cNvPr>
          <p:cNvSpPr>
            <a:spLocks noGrp="1"/>
          </p:cNvSpPr>
          <p:nvPr>
            <p:ph idx="1"/>
          </p:nvPr>
        </p:nvSpPr>
        <p:spPr>
          <a:xfrm>
            <a:off x="533400" y="1250952"/>
            <a:ext cx="10972800" cy="5287961"/>
          </a:xfrm>
        </p:spPr>
        <p:txBody>
          <a:bodyPr/>
          <a:lstStyle/>
          <a:p>
            <a:pPr>
              <a:spcAft>
                <a:spcPts val="1200"/>
              </a:spcAft>
            </a:pPr>
            <a:r>
              <a:rPr lang="en-SG" sz="2800" dirty="0"/>
              <a:t>The International Cancer Genome and The Cancer Genome Atlas Pan-Cancer Analysis of Whole Genomes Consortium (PCAWG)</a:t>
            </a:r>
          </a:p>
          <a:p>
            <a:pPr>
              <a:spcAft>
                <a:spcPts val="1200"/>
              </a:spcAft>
            </a:pPr>
            <a:r>
              <a:rPr lang="en-SG" sz="2800" dirty="0"/>
              <a:t>The PCAWG Mutational Signatures Analysis Working Group</a:t>
            </a:r>
          </a:p>
          <a:p>
            <a:pPr lvl="1">
              <a:spcAft>
                <a:spcPts val="1200"/>
              </a:spcAft>
            </a:pPr>
            <a:r>
              <a:rPr lang="en-SG" sz="2400" dirty="0"/>
              <a:t>Co-lead Mike Stratton, many contributors including </a:t>
            </a:r>
            <a:r>
              <a:rPr lang="en-SG" sz="2400" dirty="0" err="1"/>
              <a:t>Ludmil</a:t>
            </a:r>
            <a:r>
              <a:rPr lang="en-SG" sz="2400" dirty="0"/>
              <a:t> Alexandrov, </a:t>
            </a:r>
            <a:r>
              <a:rPr lang="en-SG" sz="2400" dirty="0" err="1"/>
              <a:t>Jaegil</a:t>
            </a:r>
            <a:r>
              <a:rPr lang="en-SG" sz="2400" dirty="0"/>
              <a:t> Kim, Gaddy Getz, Nick Haradhvala, and many </a:t>
            </a:r>
            <a:r>
              <a:rPr lang="en-SG" sz="2400" dirty="0" err="1"/>
              <a:t>many</a:t>
            </a:r>
            <a:r>
              <a:rPr lang="en-SG" sz="2400" dirty="0"/>
              <a:t> others, see </a:t>
            </a:r>
            <a:r>
              <a:rPr lang="en-SG" sz="2400" dirty="0">
                <a:hlinkClick r:id="rId2"/>
              </a:rPr>
              <a:t>https://doi.org/10.1038/s41586-020-1943-3</a:t>
            </a:r>
            <a:endParaRPr lang="en-SG" sz="2400" dirty="0"/>
          </a:p>
          <a:p>
            <a:pPr>
              <a:spcAft>
                <a:spcPts val="1200"/>
              </a:spcAft>
            </a:pPr>
            <a:r>
              <a:rPr lang="en-SG" sz="2800" dirty="0"/>
              <a:t>My lab</a:t>
            </a:r>
          </a:p>
          <a:p>
            <a:pPr lvl="1">
              <a:spcAft>
                <a:spcPts val="1200"/>
              </a:spcAft>
            </a:pPr>
            <a:r>
              <a:rPr lang="en-SG" sz="2400" dirty="0"/>
              <a:t>Arnoud Boot, </a:t>
            </a:r>
            <a:r>
              <a:rPr lang="en-SG" sz="2400" dirty="0" err="1"/>
              <a:t>Szu</a:t>
            </a:r>
            <a:r>
              <a:rPr lang="en-SG" sz="2400" dirty="0"/>
              <a:t>-Chi HO, Mini Huang, </a:t>
            </a:r>
            <a:r>
              <a:rPr lang="en-SG" sz="2400" dirty="0" err="1"/>
              <a:t>Nanhai</a:t>
            </a:r>
            <a:r>
              <a:rPr lang="en-SG" sz="2400" dirty="0"/>
              <a:t> Jiang, John McPherson, LIU Mo, Alvin Wei Tian Ng, WU Yang, Willie Yu, Shenli Zhang</a:t>
            </a:r>
          </a:p>
        </p:txBody>
      </p:sp>
      <p:sp>
        <p:nvSpPr>
          <p:cNvPr id="5" name="Slide Number Placeholder 4">
            <a:extLst>
              <a:ext uri="{FF2B5EF4-FFF2-40B4-BE49-F238E27FC236}">
                <a16:creationId xmlns:a16="http://schemas.microsoft.com/office/drawing/2014/main" id="{5AC77D97-04DA-4072-A257-302C8E8B5CCB}"/>
              </a:ext>
            </a:extLst>
          </p:cNvPr>
          <p:cNvSpPr>
            <a:spLocks noGrp="1"/>
          </p:cNvSpPr>
          <p:nvPr>
            <p:ph type="sldNum" sz="quarter" idx="12"/>
          </p:nvPr>
        </p:nvSpPr>
        <p:spPr/>
        <p:txBody>
          <a:bodyPr/>
          <a:lstStyle/>
          <a:p>
            <a:pPr>
              <a:defRPr/>
            </a:pPr>
            <a:fld id="{778293A7-5ED1-4201-8E73-621F4D118B47}" type="slidenum">
              <a:rPr lang="en-US" smtClean="0"/>
              <a:pPr>
                <a:defRPr/>
              </a:pPr>
              <a:t>79</a:t>
            </a:fld>
            <a:endParaRPr lang="en-US"/>
          </a:p>
        </p:txBody>
      </p:sp>
    </p:spTree>
    <p:extLst>
      <p:ext uri="{BB962C8B-B14F-4D97-AF65-F5344CB8AC3E}">
        <p14:creationId xmlns:p14="http://schemas.microsoft.com/office/powerpoint/2010/main" val="399125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533399"/>
            <a:ext cx="11353800" cy="5822951"/>
          </a:xfrm>
        </p:spPr>
        <p:txBody>
          <a:bodyPr/>
          <a:lstStyle/>
          <a:p>
            <a:pPr>
              <a:spcAft>
                <a:spcPts val="3000"/>
              </a:spcAft>
            </a:pPr>
            <a:r>
              <a:rPr lang="en-SG" dirty="0"/>
              <a:t>Caution: Conceptual Hazard</a:t>
            </a:r>
            <a:br>
              <a:rPr lang="en-SG" dirty="0"/>
            </a:br>
            <a:br>
              <a:rPr lang="en-SG" dirty="0"/>
            </a:br>
            <a:r>
              <a:rPr lang="en-SG" dirty="0"/>
              <a:t> </a:t>
            </a:r>
            <a:br>
              <a:rPr lang="en-SG" dirty="0"/>
            </a:br>
            <a:br>
              <a:rPr lang="en-SG" dirty="0"/>
            </a:br>
            <a:r>
              <a:rPr lang="en-SG" sz="4000" dirty="0"/>
              <a:t>These analytical tools are not oracles</a:t>
            </a:r>
            <a:br>
              <a:rPr lang="en-SG" sz="4000" dirty="0"/>
            </a:br>
            <a:r>
              <a:rPr lang="en-SG" sz="4000" dirty="0"/>
              <a:t>They do not algorithmically reveal a Platonic truth</a:t>
            </a:r>
            <a:br>
              <a:rPr lang="en-SG" sz="4000" dirty="0"/>
            </a:br>
            <a:r>
              <a:rPr lang="en-SG" sz="4000" dirty="0"/>
              <a:t>Their analyses need to be assessed by humans in the light of all available evidence</a:t>
            </a: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80</a:t>
            </a:fld>
            <a:endParaRPr lang="en-US"/>
          </a:p>
        </p:txBody>
      </p:sp>
      <p:pic>
        <p:nvPicPr>
          <p:cNvPr id="5" name="Graphic 4" descr="Slippery">
            <a:extLst>
              <a:ext uri="{FF2B5EF4-FFF2-40B4-BE49-F238E27FC236}">
                <a16:creationId xmlns:a16="http://schemas.microsoft.com/office/drawing/2014/main" id="{F81391DF-F968-42BE-A0D2-B0D817419E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9700" y="1714441"/>
            <a:ext cx="1752600" cy="1752600"/>
          </a:xfrm>
          <a:prstGeom prst="rect">
            <a:avLst/>
          </a:prstGeom>
        </p:spPr>
      </p:pic>
    </p:spTree>
    <p:extLst>
      <p:ext uri="{BB962C8B-B14F-4D97-AF65-F5344CB8AC3E}">
        <p14:creationId xmlns:p14="http://schemas.microsoft.com/office/powerpoint/2010/main" val="1698467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81</a:t>
            </a:fld>
            <a:endParaRPr lang="en-SG" sz="1200" b="0" strike="noStrike" spc="-1" dirty="0">
              <a:latin typeface="Times New Roman"/>
            </a:endParaRPr>
          </a:p>
        </p:txBody>
      </p:sp>
      <p:sp>
        <p:nvSpPr>
          <p:cNvPr id="325" name="CustomShape 3"/>
          <p:cNvSpPr/>
          <p:nvPr/>
        </p:nvSpPr>
        <p:spPr>
          <a:xfrm>
            <a:off x="2971800" y="16764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7" name="Rectangle 6">
            <a:extLst>
              <a:ext uri="{FF2B5EF4-FFF2-40B4-BE49-F238E27FC236}">
                <a16:creationId xmlns:a16="http://schemas.microsoft.com/office/drawing/2014/main" id="{39D70B3E-97A8-49CE-9C46-4A5352C97967}"/>
              </a:ext>
            </a:extLst>
          </p:cNvPr>
          <p:cNvSpPr/>
          <p:nvPr/>
        </p:nvSpPr>
        <p:spPr>
          <a:xfrm>
            <a:off x="762000" y="28194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I hope you will find some of these models useful</a:t>
            </a:r>
          </a:p>
          <a:p>
            <a:pPr algn="ctr"/>
            <a:endParaRPr lang="en-US" sz="3600" dirty="0"/>
          </a:p>
          <a:p>
            <a:pPr algn="ctr"/>
            <a:r>
              <a:rPr lang="en-US" sz="3600" dirty="0"/>
              <a:t>More research is needed!</a:t>
            </a:r>
          </a:p>
        </p:txBody>
      </p:sp>
      <p:sp>
        <p:nvSpPr>
          <p:cNvPr id="6" name="TextBox 5">
            <a:extLst>
              <a:ext uri="{FF2B5EF4-FFF2-40B4-BE49-F238E27FC236}">
                <a16:creationId xmlns:a16="http://schemas.microsoft.com/office/drawing/2014/main" id="{62454150-7A2A-4BB2-B1AF-CC4544D4C1A6}"/>
              </a:ext>
            </a:extLst>
          </p:cNvPr>
          <p:cNvSpPr txBox="1"/>
          <p:nvPr/>
        </p:nvSpPr>
        <p:spPr>
          <a:xfrm>
            <a:off x="7696200" y="3657600"/>
            <a:ext cx="3124200" cy="2308324"/>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 and questions?</a:t>
            </a:r>
          </a:p>
        </p:txBody>
      </p:sp>
      <p:sp>
        <p:nvSpPr>
          <p:cNvPr id="8" name="Rectangle 7">
            <a:extLst>
              <a:ext uri="{FF2B5EF4-FFF2-40B4-BE49-F238E27FC236}">
                <a16:creationId xmlns:a16="http://schemas.microsoft.com/office/drawing/2014/main" id="{EDEF9CB3-DC9E-46BA-B199-A8F684DA0B03}"/>
              </a:ext>
            </a:extLst>
          </p:cNvPr>
          <p:cNvSpPr/>
          <p:nvPr/>
        </p:nvSpPr>
        <p:spPr>
          <a:xfrm>
            <a:off x="1524000" y="57150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377063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37E9-0032-4B48-BE0A-FEEC616DE04B}"/>
              </a:ext>
            </a:extLst>
          </p:cNvPr>
          <p:cNvSpPr>
            <a:spLocks noGrp="1"/>
          </p:cNvSpPr>
          <p:nvPr>
            <p:ph type="title"/>
          </p:nvPr>
        </p:nvSpPr>
        <p:spPr>
          <a:xfrm>
            <a:off x="641465" y="2514600"/>
            <a:ext cx="10972800" cy="1143000"/>
          </a:xfrm>
        </p:spPr>
        <p:txBody>
          <a:bodyPr/>
          <a:lstStyle/>
          <a:p>
            <a:r>
              <a:rPr lang="en-SG" dirty="0"/>
              <a:t>Backup Slides</a:t>
            </a:r>
          </a:p>
        </p:txBody>
      </p:sp>
      <p:sp>
        <p:nvSpPr>
          <p:cNvPr id="3" name="Slide Number Placeholder 2">
            <a:extLst>
              <a:ext uri="{FF2B5EF4-FFF2-40B4-BE49-F238E27FC236}">
                <a16:creationId xmlns:a16="http://schemas.microsoft.com/office/drawing/2014/main" id="{5C19581F-571E-4B03-9416-4CF5C649C02C}"/>
              </a:ext>
            </a:extLst>
          </p:cNvPr>
          <p:cNvSpPr>
            <a:spLocks noGrp="1"/>
          </p:cNvSpPr>
          <p:nvPr>
            <p:ph type="sldNum" sz="quarter" idx="12"/>
          </p:nvPr>
        </p:nvSpPr>
        <p:spPr/>
        <p:txBody>
          <a:bodyPr/>
          <a:lstStyle/>
          <a:p>
            <a:pPr>
              <a:defRPr/>
            </a:pPr>
            <a:fld id="{47EB465D-2B07-4782-9D38-CDF7B0E66DA7}" type="slidenum">
              <a:rPr lang="en-US" smtClean="0"/>
              <a:pPr>
                <a:defRPr/>
              </a:pPr>
              <a:t>82</a:t>
            </a:fld>
            <a:endParaRPr lang="en-US"/>
          </a:p>
        </p:txBody>
      </p:sp>
    </p:spTree>
    <p:extLst>
      <p:ext uri="{BB962C8B-B14F-4D97-AF65-F5344CB8AC3E}">
        <p14:creationId xmlns:p14="http://schemas.microsoft.com/office/powerpoint/2010/main" val="206947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83</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84</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4754</Words>
  <Application>Microsoft Office PowerPoint</Application>
  <PresentationFormat>Widescreen</PresentationFormat>
  <Paragraphs>609</Paragraphs>
  <Slides>84</Slides>
  <Notes>25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Roboto</vt:lpstr>
      <vt:lpstr>Arial</vt:lpstr>
      <vt:lpstr>Calibri</vt:lpstr>
      <vt:lpstr>Cambria Math</vt:lpstr>
      <vt:lpstr>DejaVu Sans</vt:lpstr>
      <vt:lpstr>Times New Roman</vt:lpstr>
      <vt:lpstr>Office Theme</vt:lpstr>
      <vt:lpstr>Mutational signatures:  What caused the mutations in these cancers?  Why do we care? </vt:lpstr>
      <vt:lpstr>Outline</vt:lpstr>
      <vt:lpstr>Outline</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Mutational signatures showed AA in multiple tumor types</vt:lpstr>
      <vt:lpstr>Taiwan a known hotspot for AA exposure but AA in liver cancer there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Outline</vt:lpstr>
      <vt:lpstr>What questions do we want to answer?</vt:lpstr>
      <vt:lpstr>What questions do we want to answer?</vt:lpstr>
      <vt:lpstr>Many signatures have been extracted and many have been confirmed by additional evidence</vt:lpstr>
      <vt:lpstr>Sometimes a spectrum is dominated by 1 signature (Herbal medicine aristolochic acid mutations in multiple cancer types)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Cosine similarity versus Euclidean distance</vt:lpstr>
      <vt:lpstr>Data mining can tease apart signatures in large sets of spectra</vt:lpstr>
      <vt:lpstr>Many techniques for extraction are based on   non-negative matrix factorization (NMF)</vt:lpstr>
      <vt:lpstr>Many techniques for mutational signature extraction are based on non-negative matrix factorization (NMF)</vt:lpstr>
      <vt:lpstr>General observations on NMF</vt:lpstr>
      <vt:lpstr>NMF example: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Sparsity and plausibility</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Outline</vt:lpstr>
      <vt:lpstr>What questions do we want to answer?</vt:lpstr>
      <vt:lpstr>What questions do we want to answer?</vt:lpstr>
      <vt:lpstr>General issues with attribution</vt:lpstr>
      <vt:lpstr>Example: several lung cancers (squamous)  We simply optimized coefficients of all known signatures to minimize reconstruction error (45 signatures assigned)  Good reconstructions but bad models of reality  (Signatures from Alexandrov, L.B., Kim, J., Haradhvala, N.J. et al. The repertoire of mutational signatures in human cancer. Nature 578, 94–101 (2020). https://doi.org/10.1038/s41586-020-1943-3)</vt:lpstr>
      <vt:lpstr>Impose some sparsity by requiring minimum number of mutations (30 signatures assigned) Still a good reconstruction but  a bad model of reality</vt:lpstr>
      <vt:lpstr>Considering only mutations found in lung cancer (squamous)  Much better</vt:lpstr>
      <vt:lpstr>Considering only mutations found in lung cancer (squamous)  Much better</vt:lpstr>
      <vt:lpstr>What questions do we want to answer?</vt:lpstr>
      <vt:lpstr>PowerPoint Presentation</vt:lpstr>
      <vt:lpstr>PowerPoint Presentation</vt:lpstr>
      <vt:lpstr>PowerPoint Presentation</vt:lpstr>
      <vt:lpstr>PowerPoint Presentation</vt:lpstr>
      <vt:lpstr>PowerPoint Presentation</vt:lpstr>
      <vt:lpstr>We reject the null hypothesis that the reconstruction of the spectrum without the AA signature is as good as the reconstruction with the AA signature  That is, we need the AA signature to plausibly explain the spectrum</vt:lpstr>
      <vt:lpstr>Can extend the signature presence test to sets of signatures  “Is this set of signatures needed to plausibly account for this spectrum?”</vt:lpstr>
      <vt:lpstr>This means we can find all subsets of signatures that can plausibly account for a spectrum  (usually more than one such subset) </vt:lpstr>
      <vt:lpstr>We can then search among subsets of signatures that can plausibly explain the spectrum to find the “best” subset</vt:lpstr>
      <vt:lpstr>Example of multiple plausible reconstructions</vt:lpstr>
      <vt:lpstr>What questions do we want to answer?</vt:lpstr>
      <vt:lpstr>Considering only mutations found in lung cancer (squamous)  Much better</vt:lpstr>
      <vt:lpstr>A notion of the “best” subset among the subsets that can plausibly explain the spectrum</vt:lpstr>
      <vt:lpstr>Very rare signatures in squamous cell lung cancer (SBS18, SBS29, SBS44) no longer attributed  SBS40 (found in 5% of squamous lung cancer) probably needs more investigation</vt:lpstr>
      <vt:lpstr>Outline</vt:lpstr>
      <vt:lpstr>Summary</vt:lpstr>
      <vt:lpstr>Prevalent AA exposure across &gt; 1,600 liver cancers</vt:lpstr>
      <vt:lpstr>Summary: What questions do we want to answer?</vt:lpstr>
      <vt:lpstr>Acknowledgements for AA in Liver Cancer</vt:lpstr>
      <vt:lpstr>General acknowledgements</vt:lpstr>
      <vt:lpstr>Caution: Conceptual Hazard     These analytical tools are not oracles They do not algorithmically reveal a Platonic truth Their analyses need to be assessed by humans in the light of all available evidence</vt:lpstr>
      <vt:lpstr>PowerPoint Presentation</vt:lpstr>
      <vt:lpstr>Backup Slides</vt:lpstr>
      <vt:lpstr>PowerPoint Presentation</vt:lpstr>
      <vt:lpstr>AA causes liver cancer in mice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84</cp:revision>
  <dcterms:created xsi:type="dcterms:W3CDTF">2020-11-26T11:06:34Z</dcterms:created>
  <dcterms:modified xsi:type="dcterms:W3CDTF">2020-12-02T07:20:47Z</dcterms:modified>
</cp:coreProperties>
</file>